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eg"/>
  <Override PartName="/ppt/media/image3.jpg" ContentType="image/jpeg"/>
  <Override PartName="/ppt/media/image4.jpg" ContentType="image/jpeg"/>
  <Override PartName="/ppt/media/image5.jpg" ContentType="image/jpeg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8" r:id="rId6"/>
    <p:sldId id="257" r:id="rId7"/>
    <p:sldId id="268" r:id="rId8"/>
    <p:sldId id="326" r:id="rId9"/>
    <p:sldId id="332" r:id="rId10"/>
    <p:sldId id="324" r:id="rId11"/>
    <p:sldId id="260" r:id="rId12"/>
    <p:sldId id="281" r:id="rId13"/>
    <p:sldId id="305" r:id="rId14"/>
    <p:sldId id="291" r:id="rId15"/>
    <p:sldId id="287" r:id="rId16"/>
    <p:sldId id="320" r:id="rId17"/>
    <p:sldId id="279" r:id="rId18"/>
    <p:sldId id="338" r:id="rId19"/>
    <p:sldId id="335" r:id="rId20"/>
    <p:sldId id="334" r:id="rId21"/>
    <p:sldId id="336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 W Lejuez" initials="CWL" lastIdx="1" clrIdx="0">
    <p:extLst>
      <p:ext uri="{19B8F6BF-5375-455C-9EA6-DF929625EA0E}">
        <p15:presenceInfo xmlns:p15="http://schemas.microsoft.com/office/powerpoint/2012/main" userId="S-1-5-21-30371924-1664817342-1491421105-5310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" y="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ejuez\AppData\Roaming\Microsoft\Excel\Book4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TT/T Faculty with AY 2022 &amp; 2023 Estimates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TTT!$P$4:$P$20</c:f>
              <c:numCache>
                <c:formatCode>General</c:formatCode>
                <c:ptCount val="1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4">
                  <c:v>2022</c:v>
                </c:pt>
                <c:pt idx="16">
                  <c:v>2023</c:v>
                </c:pt>
              </c:numCache>
            </c:numRef>
          </c:xVal>
          <c:yVal>
            <c:numRef>
              <c:f>TTT!$Q$4:$Q$20</c:f>
              <c:numCache>
                <c:formatCode>General</c:formatCode>
                <c:ptCount val="17"/>
                <c:pt idx="0">
                  <c:v>616</c:v>
                </c:pt>
                <c:pt idx="1">
                  <c:v>598</c:v>
                </c:pt>
                <c:pt idx="2">
                  <c:v>602</c:v>
                </c:pt>
                <c:pt idx="3">
                  <c:v>624</c:v>
                </c:pt>
                <c:pt idx="4">
                  <c:v>661</c:v>
                </c:pt>
                <c:pt idx="5">
                  <c:v>704</c:v>
                </c:pt>
                <c:pt idx="6">
                  <c:v>705</c:v>
                </c:pt>
                <c:pt idx="7">
                  <c:v>697</c:v>
                </c:pt>
                <c:pt idx="8">
                  <c:v>697</c:v>
                </c:pt>
                <c:pt idx="9">
                  <c:v>691</c:v>
                </c:pt>
                <c:pt idx="10">
                  <c:v>674</c:v>
                </c:pt>
                <c:pt idx="11">
                  <c:v>677</c:v>
                </c:pt>
                <c:pt idx="12">
                  <c:v>674</c:v>
                </c:pt>
                <c:pt idx="14">
                  <c:v>662</c:v>
                </c:pt>
                <c:pt idx="16">
                  <c:v>676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DBC-43C6-8C7A-3FDD20638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275792"/>
        <c:axId val="149421264"/>
      </c:scatterChart>
      <c:valAx>
        <c:axId val="120275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21264"/>
        <c:crosses val="autoZero"/>
        <c:crossBetween val="midCat"/>
      </c:valAx>
      <c:valAx>
        <c:axId val="14942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75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Staff!$A$3:$A$15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Staff!$B$3:$B$15</c:f>
              <c:numCache>
                <c:formatCode>General</c:formatCode>
                <c:ptCount val="13"/>
                <c:pt idx="0">
                  <c:v>350</c:v>
                </c:pt>
                <c:pt idx="1">
                  <c:v>335</c:v>
                </c:pt>
                <c:pt idx="2">
                  <c:v>326</c:v>
                </c:pt>
                <c:pt idx="3">
                  <c:v>321</c:v>
                </c:pt>
                <c:pt idx="4">
                  <c:v>328</c:v>
                </c:pt>
                <c:pt idx="5">
                  <c:v>325</c:v>
                </c:pt>
                <c:pt idx="6">
                  <c:v>332</c:v>
                </c:pt>
                <c:pt idx="7">
                  <c:v>336</c:v>
                </c:pt>
                <c:pt idx="8">
                  <c:v>324</c:v>
                </c:pt>
                <c:pt idx="9">
                  <c:v>302</c:v>
                </c:pt>
                <c:pt idx="10">
                  <c:v>283</c:v>
                </c:pt>
                <c:pt idx="11">
                  <c:v>285</c:v>
                </c:pt>
                <c:pt idx="12">
                  <c:v>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E0-4DB9-8BCC-E1BEAACFA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224256"/>
        <c:axId val="1456411504"/>
      </c:lineChart>
      <c:catAx>
        <c:axId val="180422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6411504"/>
        <c:crosses val="autoZero"/>
        <c:auto val="1"/>
        <c:lblAlgn val="ctr"/>
        <c:lblOffset val="100"/>
        <c:noMultiLvlLbl val="0"/>
      </c:catAx>
      <c:valAx>
        <c:axId val="145641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22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8E44-B71D-4ABF-AF13-BA3997D20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33D94-3C9F-4D97-BB44-51FBBDF51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2544A-8DF2-43B2-86B3-D78C4B6A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1BDF-2142-48FD-94C7-01936787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864CB-0973-4227-BC1D-13EEE1DC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9997-4BEC-4A36-A0DD-17ADA622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5FEB0-D36E-4452-B645-17BE7725D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2F111-26B5-48F9-BFCC-4199BB68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5E05-DC06-4F15-9FA9-68B12BD8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B1C65-9E46-4B5D-B759-C91DBAAB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A7C9D4-8BD0-4909-A387-0487330E5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9B23D-E22E-4518-9F34-A60B5DD35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52C6E-0240-4B36-98D4-3B5BD010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432CC-FC13-42C5-85BD-395D11F7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A0C0D-0964-4ED0-8609-A330EEF9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948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079712"/>
            <a:ext cx="9144000" cy="98255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3000"/>
              </a:lnSpc>
              <a:buNone/>
              <a:defRPr sz="20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OF PRESENTATION • DATE</a:t>
            </a:r>
            <a:br>
              <a:rPr lang="en-US" dirty="0"/>
            </a:br>
            <a:r>
              <a:rPr lang="en-US" dirty="0"/>
              <a:t>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799" y="630585"/>
            <a:ext cx="3874959" cy="65492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4793201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799" y="1872928"/>
            <a:ext cx="6489977" cy="23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4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: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C54579-7F16-DC40-991D-71D97A52E1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29222" y="1383120"/>
            <a:ext cx="9181578" cy="296468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5500"/>
              </a:lnSpc>
              <a:defRPr sz="6500" b="1" i="0">
                <a:solidFill>
                  <a:schemeClr val="bg1"/>
                </a:solidFill>
                <a:latin typeface="Verdana Bold"/>
              </a:defRPr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PRESENTATION NAME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4655811"/>
            <a:ext cx="9144000" cy="98255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3000"/>
              </a:lnSpc>
              <a:buNone/>
              <a:defRPr sz="20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OF PRESENTATION • DATE</a:t>
            </a:r>
            <a:br>
              <a:rPr lang="en-US" dirty="0"/>
            </a:br>
            <a:r>
              <a:rPr lang="en-US" dirty="0"/>
              <a:t>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7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-Line Hed &amp;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9BAF-7D99-A249-AFC7-E47DCB504B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6320" y="136144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1-Line Headline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190127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Type copy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</a:p>
          <a:p>
            <a:r>
              <a:rPr lang="en-US" dirty="0"/>
              <a:t>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Integer ante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libero id,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dolor.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AA66-D45D-F344-B196-AC141CC3F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64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He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922C38A-E007-7044-A3C4-89DAFBD2AF4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40927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37660A8-5A24-9242-8993-914FC07FC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6320" y="136144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1-Line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95434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 &amp;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667221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Type copy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</a:t>
            </a:r>
          </a:p>
          <a:p>
            <a:r>
              <a:rPr lang="en-US" dirty="0"/>
              <a:t>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Integer ante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libero id,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dolor.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226C5F-8B57-A24B-B185-22B41FDD4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648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3635986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707861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43F018-346F-8048-9611-88C8A9C801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648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3092572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, Bullets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703890"/>
            <a:ext cx="4533900" cy="27762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4250903-B030-CF43-AE7E-EE2BBCEB42E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54149" y="2703890"/>
            <a:ext cx="5271052" cy="2990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0B192BA-045B-C84C-A282-DFA15F466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648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1145450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61931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2ACA7CA-9F25-CF44-B760-F691AC4EA8B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54148" y="1305339"/>
            <a:ext cx="5271052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0EBC2C5-6FE6-D04D-B1F3-21C30C798A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648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659114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59B19-F97C-458B-B477-0AF60BE86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8B5DE-6A1E-42D3-8DBF-A77D27934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B613C-A2D7-4F3D-9C7E-85EAAB4B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A69BB-F7BF-4A13-91A9-75ED9B5D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8890-0B07-4CDB-8923-E039AA24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61931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2ACA7CA-9F25-CF44-B760-F691AC4EA8B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8537712" y="1315499"/>
            <a:ext cx="2587487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854148" y="1315499"/>
            <a:ext cx="2589575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6482A70-B2D2-524C-9B65-16C829D5BC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648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135045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64903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Georgia Regular" panose="02040502050405020303" pitchFamily="18" charset="0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Georgia Regular" panose="02040502050405020303" pitchFamily="18" charset="0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854148" y="1305560"/>
            <a:ext cx="2603008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D28B0AA-D819-554A-B331-0F72C78849D5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8537713" y="1305561"/>
            <a:ext cx="2587487" cy="2159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28A1CAF-A569-4347-A007-3D6D57007AB9}"/>
              </a:ext>
            </a:extLst>
          </p:cNvPr>
          <p:cNvSpPr>
            <a:spLocks noGrp="1" noChangeAspect="1"/>
          </p:cNvSpPr>
          <p:nvPr>
            <p:ph type="pic" idx="16"/>
          </p:nvPr>
        </p:nvSpPr>
        <p:spPr>
          <a:xfrm>
            <a:off x="8537713" y="3560870"/>
            <a:ext cx="2587487" cy="2159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3B1A83-7D9A-E342-9B99-D348B96AC8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648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655906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d, Bullets,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531C8BE-6ABE-214F-8028-590E3C25CAE7}"/>
              </a:ext>
            </a:extLst>
          </p:cNvPr>
          <p:cNvSpPr>
            <a:spLocks noGrp="1" noChangeAspect="1"/>
          </p:cNvSpPr>
          <p:nvPr>
            <p:ph type="pic" idx="20"/>
          </p:nvPr>
        </p:nvSpPr>
        <p:spPr>
          <a:xfrm>
            <a:off x="4778901" y="229660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3B1A83-7D9A-E342-9B99-D348B96AC8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6480" y="1371601"/>
            <a:ext cx="10058400" cy="4472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Verdana Bold"/>
              </a:defRPr>
            </a:lvl1pPr>
          </a:lstStyle>
          <a:p>
            <a:r>
              <a:rPr lang="en-US" dirty="0"/>
              <a:t>1-Line Headline 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D8F3715-7867-1F43-B566-63242F352584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1919222" y="229660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E7EC303E-81FB-C242-BD4C-8F8BB6D8767D}"/>
              </a:ext>
            </a:extLst>
          </p:cNvPr>
          <p:cNvSpPr>
            <a:spLocks noGrp="1" noChangeAspect="1"/>
          </p:cNvSpPr>
          <p:nvPr>
            <p:ph type="pic" idx="21"/>
          </p:nvPr>
        </p:nvSpPr>
        <p:spPr>
          <a:xfrm>
            <a:off x="7638580" y="229660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92A7FDB-6DBD-8649-BF55-E933B4AAC1E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19222" y="5106554"/>
            <a:ext cx="2603008" cy="616649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 b="1" i="0">
                <a:solidFill>
                  <a:srgbClr val="AB1500"/>
                </a:solidFill>
                <a:latin typeface="Georgia" panose="02040502050405020303" pitchFamily="18" charset="0"/>
              </a:defRPr>
            </a:lvl1pPr>
            <a:lvl2pPr marL="9525" indent="0" algn="ctr">
              <a:buNone/>
              <a:tabLst/>
              <a:defRPr sz="1400">
                <a:latin typeface="Georgia" panose="02040502050405020303" pitchFamily="18" charset="0"/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DE75D71-26B1-294F-A502-EA1664F76EE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8375" y="5107305"/>
            <a:ext cx="2603500" cy="615898"/>
          </a:xfrm>
          <a:prstGeom prst="rect">
            <a:avLst/>
          </a:prstGeom>
        </p:spPr>
        <p:txBody>
          <a:bodyPr lIns="0" tIns="0" rIns="0" bIns="0"/>
          <a:lstStyle>
            <a:lvl1pPr marL="11113" indent="0" algn="ctr">
              <a:buNone/>
              <a:tabLst/>
              <a:defRPr sz="1600" b="1">
                <a:solidFill>
                  <a:srgbClr val="AB1500"/>
                </a:solidFill>
                <a:latin typeface="Georgia" panose="02040502050405020303" pitchFamily="18" charset="0"/>
              </a:defRPr>
            </a:lvl1pPr>
            <a:lvl2pPr marL="11113" indent="0" algn="ctr">
              <a:buNone/>
              <a:tabLst/>
              <a:defRPr sz="1400">
                <a:latin typeface="Georgia" panose="02040502050405020303" pitchFamily="18" charset="0"/>
              </a:defRPr>
            </a:lvl2pPr>
            <a:lvl3pPr marL="914400" indent="0">
              <a:buNone/>
              <a:defRPr>
                <a:latin typeface="Georgia" panose="02040502050405020303" pitchFamily="18" charset="0"/>
              </a:defRPr>
            </a:lvl3pPr>
            <a:lvl4pPr marL="1371600" indent="0">
              <a:buNone/>
              <a:defRPr>
                <a:latin typeface="Georgia" panose="02040502050405020303" pitchFamily="18" charset="0"/>
              </a:defRPr>
            </a:lvl4pPr>
            <a:lvl5pPr marL="1828800" indent="0">
              <a:buNone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EB52CBA0-BA28-E149-999E-2EA8CB1493E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43495" y="5107305"/>
            <a:ext cx="2603500" cy="615898"/>
          </a:xfrm>
          <a:prstGeom prst="rect">
            <a:avLst/>
          </a:prstGeom>
        </p:spPr>
        <p:txBody>
          <a:bodyPr lIns="0" tIns="0" rIns="0" bIns="0"/>
          <a:lstStyle>
            <a:lvl1pPr marL="11113" indent="0" algn="ctr">
              <a:buNone/>
              <a:tabLst/>
              <a:defRPr sz="1600" b="1">
                <a:solidFill>
                  <a:srgbClr val="AB1500"/>
                </a:solidFill>
                <a:latin typeface="Georgia" panose="02040502050405020303" pitchFamily="18" charset="0"/>
              </a:defRPr>
            </a:lvl1pPr>
            <a:lvl2pPr marL="11113" indent="0" algn="ctr">
              <a:buNone/>
              <a:tabLst/>
              <a:defRPr sz="1400">
                <a:latin typeface="Georgia" panose="02040502050405020303" pitchFamily="18" charset="0"/>
              </a:defRPr>
            </a:lvl2pPr>
            <a:lvl3pPr marL="914400" indent="0">
              <a:buNone/>
              <a:defRPr>
                <a:latin typeface="Georgia" panose="02040502050405020303" pitchFamily="18" charset="0"/>
              </a:defRPr>
            </a:lvl3pPr>
            <a:lvl4pPr marL="1371600" indent="0">
              <a:buNone/>
              <a:defRPr>
                <a:latin typeface="Georgia" panose="02040502050405020303" pitchFamily="18" charset="0"/>
              </a:defRPr>
            </a:lvl4pPr>
            <a:lvl5pPr marL="1828800" indent="0">
              <a:buNone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44498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C01D404-17C7-6C4D-88CA-3C7C83F5CEB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212245" y="0"/>
            <a:ext cx="1175808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62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493335"/>
            <a:ext cx="10058400" cy="61664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Photo Caption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95E6CB4-D81F-844A-BCF0-74A01999686A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066800" y="1295400"/>
            <a:ext cx="10058400" cy="40871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42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493336"/>
            <a:ext cx="4926496" cy="3454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Georgia Bold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Short Caption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95E6CB4-D81F-844A-BCF0-74A01999686A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066800" y="1295400"/>
            <a:ext cx="4926496" cy="40871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CA04F4B-05F0-FC4A-AF12-099FD6CA9883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6185452" y="1295400"/>
            <a:ext cx="4926496" cy="40871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Georgia Regular" panose="02040502050405020303" pitchFamily="18" charset="0"/>
                <a:ea typeface="Georgia Regular" panose="02040502050405020303" pitchFamily="18" charset="0"/>
                <a:cs typeface="Georgia Regular" panose="02040502050405020303" pitchFamily="18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87D7A-CCD4-2149-B9B7-119A9E71CE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452" y="5493336"/>
            <a:ext cx="4939748" cy="345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Short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7368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FB09-8633-4FCE-9147-2640A967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ACB7A-B807-422A-80F9-ED2906963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90941-2B76-4714-95F4-E0D46E15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3AB9-5A09-422E-89D7-EEF4ACAB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E4915-CD59-4A1E-B317-F8952A09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9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8EE23-5F64-405E-BD03-DB46392B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D4A7-63E6-456D-B43D-DC8994E4D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ACDB9-1B3E-498A-AE24-A37170366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BE072-2212-4C2E-A607-A895E4BF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A1DE2-2FFE-48E7-B89E-035B5B75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64CA9-6C2B-4E20-82C1-713D0F79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9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51ED6-1D87-4201-82B8-9C662A65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B7BA1-C527-4986-8E61-938050B23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3E96E-C6F0-4F3D-B34F-3E28D3F25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0E8C7F-C6DF-45A8-B2A2-D4A01C960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1AA68-0F6F-41FB-BE22-84DF478F50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2C3759-EF3E-4A4E-BE09-2CED7E41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48B869-DB4B-49AC-AE38-EAC26693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ACFA4-80E0-4EB6-B9D6-02B54A0F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2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0315-E673-491C-910D-0E64AC12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DBB87F-BFBD-4EB6-8995-54572DB0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3D25D-EED6-49EB-9017-91B2E46F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7C0BF-49A2-46DD-8152-FF91A4D8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8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44FDC-16EF-4F50-9093-364AC224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F9860-5471-43ED-AE0D-CE6A1A9C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E4E2F-51BD-45ED-8912-B043A6F0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1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5FBF-6779-45AB-98E0-E40422DE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9724-4EC9-4CA2-A88E-A8F2ED033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FE7A6-FF9C-4455-8EE2-1D2D2965B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4B518-9EBF-4F7F-B669-F6F19F2C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F4491-7C2D-42B2-8038-F27B68DA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6C1D9-BDAE-4F31-9062-29DA84B1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7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093E-1550-49A5-86A4-571CAC43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90E8B-F749-4398-AC9F-D9139BBCF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FD398-FD8B-4754-AC63-7BB314CB2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69C87-632F-4E17-86CA-0D412FDC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911C9-59BC-4AE4-A45C-44580CDC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33C8A-EC9C-4461-8337-54E08E48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2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5E492-C67A-4287-B3D4-EAA0C274D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B13C1-C31D-46AA-8410-1E539C27C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B1E2D-8572-444C-BF50-B44AD7E9F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4304E-8F23-417C-9F7B-E3C133EF5F1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3BE94-C1B2-417C-95BD-B0F647ED1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8D14B-63C0-4CC4-BA55-FB78CA405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D939-D6C4-48CA-8418-2BC5A377E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4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D3A6E-17FB-0B44-86DE-DACABB0A1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156" y="62865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tx1">
                    <a:tint val="75000"/>
                  </a:schemeClr>
                </a:solidFill>
                <a:latin typeface="Georgia Bold" panose="02040502050405020303" pitchFamily="18" charset="0"/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0FC680-BCA4-DA4A-9A1F-DC208AC0EC2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975699" y="0"/>
            <a:ext cx="216301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5E99B1-C4F1-1540-A13C-B1992CB83523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216301" cy="6858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3C55571-0A5A-D246-AF01-A70D3543FB52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66800" y="381250"/>
            <a:ext cx="2609241" cy="4409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BF26E46-FAD2-8547-891D-91EB61F1B1F8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66800" y="6162805"/>
            <a:ext cx="1021875" cy="376107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CA43318-4440-544C-AE8C-40AD793C5E00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96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2">
          <p15:clr>
            <a:srgbClr val="F26B43"/>
          </p15:clr>
        </p15:guide>
        <p15:guide id="2" pos="7008">
          <p15:clr>
            <a:srgbClr val="F26B43"/>
          </p15:clr>
        </p15:guide>
        <p15:guide id="3" orient="horz" pos="8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zGYFMpJykc" TargetMode="External"/><Relationship Id="rId2" Type="http://schemas.openxmlformats.org/officeDocument/2006/relationships/hyperlink" Target="https://www.stonybrook.edu/commcms/provost/budget/positions2022-23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0383-ED20-364A-9B09-D79C2B08B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280" y="1593548"/>
            <a:ext cx="11141141" cy="2175006"/>
          </a:xfrm>
        </p:spPr>
        <p:txBody>
          <a:bodyPr/>
          <a:lstStyle/>
          <a:p>
            <a:r>
              <a:rPr lang="en-US" dirty="0"/>
              <a:t>Academic Affairs/West Campus Investments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A1E82-A684-A746-99E0-675AE15C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799" y="4655811"/>
            <a:ext cx="9793705" cy="982555"/>
          </a:xfrm>
        </p:spPr>
        <p:txBody>
          <a:bodyPr/>
          <a:lstStyle/>
          <a:p>
            <a:r>
              <a:rPr lang="en-US" dirty="0"/>
              <a:t>AUGUST 29, 2022</a:t>
            </a:r>
          </a:p>
          <a:p>
            <a:r>
              <a:rPr lang="en-US" dirty="0"/>
              <a:t>Presented by Provost Carl </a:t>
            </a:r>
            <a:r>
              <a:rPr lang="en-US" dirty="0" err="1"/>
              <a:t>Lejuez</a:t>
            </a:r>
            <a:r>
              <a:rPr lang="en-US" dirty="0"/>
              <a:t> to the University Senate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F41F7-7E80-204B-B3D5-E896CFE2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EDF26-E5C1-7243-A0E0-6304CF8365AC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 Bold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 Bold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986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E883-9CF9-4A68-8705-97F108A0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784"/>
          </a:xfrm>
        </p:spPr>
        <p:txBody>
          <a:bodyPr/>
          <a:lstStyle/>
          <a:p>
            <a:pPr algn="ctr"/>
            <a:r>
              <a:rPr lang="en-US" dirty="0"/>
              <a:t>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4D778-611C-4BF5-8672-8D3590FBC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09" y="1404120"/>
            <a:ext cx="11332439" cy="51573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Faculty</a:t>
            </a:r>
          </a:p>
          <a:p>
            <a:r>
              <a:rPr lang="en-US" sz="2400" dirty="0"/>
              <a:t>2 FTE loss in past year (as well as significant loss in previous years)</a:t>
            </a:r>
          </a:p>
          <a:p>
            <a:r>
              <a:rPr lang="en-US" sz="2400" dirty="0"/>
              <a:t>1 FTE arriving this year (New Dean) </a:t>
            </a:r>
          </a:p>
          <a:p>
            <a:r>
              <a:rPr lang="en-US" sz="2500" dirty="0"/>
              <a:t>New hires approved for search</a:t>
            </a:r>
          </a:p>
          <a:p>
            <a:pPr lvl="1">
              <a:buFontTx/>
              <a:buChar char="-"/>
            </a:pPr>
            <a:r>
              <a:rPr lang="en-US" sz="2100" dirty="0"/>
              <a:t>Associate Librarian and Associate Dean for Collection Strategy &amp; Management</a:t>
            </a:r>
          </a:p>
          <a:p>
            <a:pPr lvl="1">
              <a:buFontTx/>
              <a:buChar char="-"/>
            </a:pPr>
            <a:r>
              <a:rPr lang="en-US" sz="2100" dirty="0"/>
              <a:t>Assistant Librarian and Head of Cataloging and Metadata Services</a:t>
            </a:r>
          </a:p>
          <a:p>
            <a:pPr lvl="1">
              <a:buFontTx/>
              <a:buChar char="-"/>
            </a:pPr>
            <a:r>
              <a:rPr lang="en-US" sz="2100" dirty="0"/>
              <a:t>Assistant Librarian and Head of Humanities and Social Sciences</a:t>
            </a:r>
          </a:p>
          <a:p>
            <a:endParaRPr lang="en-US" sz="2500" dirty="0"/>
          </a:p>
          <a:p>
            <a:pPr marL="0" indent="0">
              <a:buNone/>
            </a:pPr>
            <a:r>
              <a:rPr lang="en-US" sz="3200" dirty="0"/>
              <a:t>Staff</a:t>
            </a:r>
          </a:p>
          <a:p>
            <a:r>
              <a:rPr lang="en-US" sz="2500" dirty="0"/>
              <a:t>6.5 FTE loss in past year</a:t>
            </a:r>
          </a:p>
          <a:p>
            <a:r>
              <a:rPr lang="en-US" sz="2500" dirty="0"/>
              <a:t>4.0 FTE arriving this year</a:t>
            </a:r>
          </a:p>
          <a:p>
            <a:r>
              <a:rPr lang="en-US" sz="2500" dirty="0"/>
              <a:t>New hires approved for search</a:t>
            </a:r>
          </a:p>
          <a:p>
            <a:pPr lvl="1">
              <a:buFontTx/>
              <a:buChar char="-"/>
            </a:pPr>
            <a:r>
              <a:rPr lang="en-US" sz="2100" dirty="0"/>
              <a:t>Multimedia Resource Specialist</a:t>
            </a:r>
          </a:p>
          <a:p>
            <a:pPr lvl="1">
              <a:buFontTx/>
              <a:buChar char="-"/>
            </a:pPr>
            <a:r>
              <a:rPr lang="en-US" sz="2100" dirty="0"/>
              <a:t>Evening Services Supervisor (.5 FTE)</a:t>
            </a:r>
          </a:p>
          <a:p>
            <a:pPr lvl="1">
              <a:buFontTx/>
              <a:buChar char="-"/>
            </a:pPr>
            <a:r>
              <a:rPr lang="en-US" sz="2100" dirty="0"/>
              <a:t>Overnight services Supervisor (.5 FTE)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67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B7A2-3D65-4AA6-9AB2-5EFD7CC68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46" y="120416"/>
            <a:ext cx="11278875" cy="132556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NTT and Staff Hires From ATR Process</a:t>
            </a:r>
            <a:br>
              <a:rPr lang="en-US" dirty="0"/>
            </a:br>
            <a:r>
              <a:rPr lang="en-US" sz="3600" dirty="0"/>
              <a:t>(Does not include replacements approved during the past year)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D45C37-3DEB-4B64-8900-9D8FD06CB1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8291" y="1556625"/>
          <a:ext cx="3671738" cy="4557141"/>
        </p:xfrm>
        <a:graphic>
          <a:graphicData uri="http://schemas.openxmlformats.org/drawingml/2006/table">
            <a:tbl>
              <a:tblPr firstRow="1" firstCol="1" bandRow="1"/>
              <a:tblGrid>
                <a:gridCol w="3671738">
                  <a:extLst>
                    <a:ext uri="{9D8B030D-6E8A-4147-A177-3AD203B41FA5}">
                      <a16:colId xmlns:a16="http://schemas.microsoft.com/office/drawing/2014/main" val="655993709"/>
                    </a:ext>
                  </a:extLst>
                </a:gridCol>
              </a:tblGrid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1847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Humanities Inst Business Manager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51220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KPC Office Manager*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478006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KPC Associate Director*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97300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Bassoonist – Lecturer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60171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53533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CEAS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84754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Eng. Support Shops – Machinist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90497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96679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of Business</a:t>
                      </a:r>
                    </a:p>
                  </a:txBody>
                  <a:tcPr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867548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– Lecturer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70612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54260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SOCJ/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Center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6212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Alda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Center- Associate Director*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80813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Alda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Center – Staff Assistant*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79300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Journalism – Visiting Professor*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2641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07581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Library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30788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Multimedia Resources Specialist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06955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Evening Services Supervisor (.5)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81197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Overnight Services Supervisor (.5)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83259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94B56D-D80A-4D3A-AA69-62D7F943F5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14562" y="1624898"/>
          <a:ext cx="3719604" cy="4335780"/>
        </p:xfrm>
        <a:graphic>
          <a:graphicData uri="http://schemas.openxmlformats.org/drawingml/2006/table">
            <a:tbl>
              <a:tblPr firstRow="1" firstCol="1" bandRow="1"/>
              <a:tblGrid>
                <a:gridCol w="3719604">
                  <a:extLst>
                    <a:ext uri="{9D8B030D-6E8A-4147-A177-3AD203B41FA5}">
                      <a16:colId xmlns:a16="http://schemas.microsoft.com/office/drawing/2014/main" val="4243996417"/>
                    </a:ext>
                  </a:extLst>
                </a:gridCol>
              </a:tblGrid>
              <a:tr h="1894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Graduate School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7739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Director, Marketing &amp; Communications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57411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Senior Assistant Dean, Finance &amp; Administration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3267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Staff Assistant, Finance &amp; Administration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10928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Prog Manager, Prof Development/Training Grants  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66896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Director, Office of Student Services 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41859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Graduate Student Services Specialist 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849068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 "/>
                      </a:endParaRP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23608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Undergraduate Education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81209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 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Lecturers (14) for Class Availability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083406"/>
                  </a:ext>
                </a:extLst>
              </a:tr>
              <a:tr h="65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Assistant Dean for Honors Programs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538985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Associate Vice Provost for Curriculum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47851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 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16250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  "/>
                        </a:rPr>
                        <a:t>Enrollment Management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3136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Financial Aid Administrator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09165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Grad Admissions Coordinator/Recruiter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35397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 "/>
                      </a:endParaRP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52927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 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Affairs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90205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Vice Provost*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25856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 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94466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496FF17-4C43-4477-8AE3-2280C4F7183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98699" y="1726625"/>
          <a:ext cx="3330586" cy="4132326"/>
        </p:xfrm>
        <a:graphic>
          <a:graphicData uri="http://schemas.openxmlformats.org/drawingml/2006/table">
            <a:tbl>
              <a:tblPr firstRow="1" firstCol="1" bandRow="1"/>
              <a:tblGrid>
                <a:gridCol w="3330586">
                  <a:extLst>
                    <a:ext uri="{9D8B030D-6E8A-4147-A177-3AD203B41FA5}">
                      <a16:colId xmlns:a16="http://schemas.microsoft.com/office/drawing/2014/main" val="3049631793"/>
                    </a:ext>
                  </a:extLst>
                </a:gridCol>
              </a:tblGrid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Laufer Center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0139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Senior Administrative Assistant*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82414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45064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Simons Center</a:t>
                      </a:r>
                      <a:endParaRPr lang="en-US" sz="1400" b="1" dirty="0"/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8023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Professor (5)*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6821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80619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IMS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22425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Milner Lecturer (3) 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42979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854366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 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Provost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913211"/>
                  </a:ext>
                </a:extLst>
              </a:tr>
              <a:tr h="6554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 "/>
                        </a:rPr>
                        <a:t>Administrative Assistant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35877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94020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Southampton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6386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Film – Practice Professional Lecturer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23007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Director, Food Education Curriculum* 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54074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276956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of Professional Development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1586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 Student Services and Records*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398908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Assistant Director Records and Admissions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7738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BBAA09-84C3-44FB-B343-1C836C2E8378}"/>
              </a:ext>
            </a:extLst>
          </p:cNvPr>
          <p:cNvSpPr txBox="1"/>
          <p:nvPr/>
        </p:nvSpPr>
        <p:spPr>
          <a:xfrm>
            <a:off x="256208" y="6292685"/>
            <a:ext cx="583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Partially or Fully funded by unit through other sources</a:t>
            </a:r>
          </a:p>
        </p:txBody>
      </p:sp>
    </p:spTree>
    <p:extLst>
      <p:ext uri="{BB962C8B-B14F-4D97-AF65-F5344CB8AC3E}">
        <p14:creationId xmlns:p14="http://schemas.microsoft.com/office/powerpoint/2010/main" val="598913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8177645-5C49-428A-8CD6-1D5F4B669A32}"/>
              </a:ext>
            </a:extLst>
          </p:cNvPr>
          <p:cNvGraphicFramePr>
            <a:graphicFrameLocks/>
          </p:cNvGraphicFramePr>
          <p:nvPr/>
        </p:nvGraphicFramePr>
        <p:xfrm>
          <a:off x="665713" y="1262270"/>
          <a:ext cx="11037841" cy="5306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B430ACAB-28C9-48F3-97D2-81171B51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283" y="301194"/>
            <a:ext cx="11038999" cy="84658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Staff FTE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D03AA4-9846-44DA-8D5A-A979965A50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35" t="15389" r="10585" b="71392"/>
          <a:stretch/>
        </p:blipFill>
        <p:spPr>
          <a:xfrm>
            <a:off x="1362034" y="3190952"/>
            <a:ext cx="9855625" cy="443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121DF7-5511-4DB4-AD7A-42A9B3B831CF}"/>
              </a:ext>
            </a:extLst>
          </p:cNvPr>
          <p:cNvSpPr txBox="1"/>
          <p:nvPr/>
        </p:nvSpPr>
        <p:spPr>
          <a:xfrm>
            <a:off x="9052176" y="3778791"/>
            <a:ext cx="268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Within Schools/Colleges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E087CB-8CD1-4DBA-B413-1C5384B8023C}"/>
              </a:ext>
            </a:extLst>
          </p:cNvPr>
          <p:cNvSpPr txBox="1"/>
          <p:nvPr/>
        </p:nvSpPr>
        <p:spPr>
          <a:xfrm>
            <a:off x="8681062" y="2126878"/>
            <a:ext cx="325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Within Academic Support Units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07EF78-EFCE-42BB-8975-6B4415908D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433" t="14438" r="1934" b="42807"/>
          <a:stretch/>
        </p:blipFill>
        <p:spPr>
          <a:xfrm>
            <a:off x="1111525" y="5191916"/>
            <a:ext cx="10174358" cy="7715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37A582-49BE-4556-AC8C-DD1978DC344E}"/>
              </a:ext>
            </a:extLst>
          </p:cNvPr>
          <p:cNvSpPr txBox="1"/>
          <p:nvPr/>
        </p:nvSpPr>
        <p:spPr>
          <a:xfrm>
            <a:off x="9664194" y="5708628"/>
            <a:ext cx="1711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Libraries</a:t>
            </a:r>
          </a:p>
        </p:txBody>
      </p:sp>
    </p:spTree>
    <p:extLst>
      <p:ext uri="{BB962C8B-B14F-4D97-AF65-F5344CB8AC3E}">
        <p14:creationId xmlns:p14="http://schemas.microsoft.com/office/powerpoint/2010/main" val="2346897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A557-F8F3-4401-B0E6-DF84959E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300"/>
            <a:ext cx="10515600" cy="813797"/>
          </a:xfrm>
        </p:spPr>
        <p:txBody>
          <a:bodyPr anchor="t"/>
          <a:lstStyle/>
          <a:p>
            <a:r>
              <a:rPr lang="en-US" b="1" dirty="0"/>
              <a:t>Where are we headed?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DB0FC-9531-4CEF-9CE0-66443F8D0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95" y="1065321"/>
            <a:ext cx="11210009" cy="55307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Strategy</a:t>
            </a:r>
          </a:p>
          <a:p>
            <a:pPr lvl="1"/>
            <a:r>
              <a:rPr lang="en-US" dirty="0"/>
              <a:t>Must consider ways to generate new funds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Strategic hiring in line with Presidential Priorities will be important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Process – Over the next year we will:</a:t>
            </a:r>
          </a:p>
          <a:p>
            <a:pPr lvl="1"/>
            <a:r>
              <a:rPr lang="en-US" dirty="0"/>
              <a:t>Provide further details on process in our Office</a:t>
            </a:r>
            <a:br>
              <a:rPr lang="en-US" dirty="0"/>
            </a:br>
            <a:r>
              <a:rPr lang="en-US" dirty="0"/>
              <a:t> </a:t>
            </a:r>
          </a:p>
          <a:p>
            <a:pPr lvl="2"/>
            <a:r>
              <a:rPr lang="en-US" dirty="0"/>
              <a:t>Full list of authorized hires at </a:t>
            </a:r>
            <a:r>
              <a:rPr lang="en-US" dirty="0">
                <a:hlinkClick r:id="rId2"/>
              </a:rPr>
              <a:t>https://www.stonybrook.edu/commcms/provost/budget/positions2022-23.php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Communicate clear messages about what are the factors that underlie decisions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 closely with deans and other unit leaders in the decisions we make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Generate and share more information on historic trends to guide decisions (especially for staff across all units in academic affairs)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See West Campus Budget Forum presentation - </a:t>
            </a:r>
            <a:r>
              <a:rPr lang="en-US" dirty="0">
                <a:hlinkClick r:id="rId3"/>
              </a:rPr>
              <a:t>https://www.youtube.com/watch?v=_zGYFMpJykc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22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A557-F8F3-4401-B0E6-DF84959E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300"/>
            <a:ext cx="10515600" cy="813797"/>
          </a:xfrm>
        </p:spPr>
        <p:txBody>
          <a:bodyPr anchor="t"/>
          <a:lstStyle/>
          <a:p>
            <a:pPr algn="ctr"/>
            <a:r>
              <a:rPr lang="en-US" b="1" dirty="0"/>
              <a:t>Other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DB0FC-9531-4CEF-9CE0-66443F8D0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95" y="1346751"/>
            <a:ext cx="11210009" cy="5249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Leadership Searches</a:t>
            </a:r>
          </a:p>
          <a:p>
            <a:pPr lvl="1"/>
            <a:r>
              <a:rPr lang="en-US" dirty="0"/>
              <a:t>Library</a:t>
            </a:r>
          </a:p>
          <a:p>
            <a:pPr lvl="1"/>
            <a:r>
              <a:rPr lang="en-US" dirty="0"/>
              <a:t>Engineering</a:t>
            </a:r>
          </a:p>
          <a:p>
            <a:pPr lvl="1"/>
            <a:r>
              <a:rPr lang="en-US" dirty="0"/>
              <a:t>Business</a:t>
            </a:r>
            <a:endParaRPr lang="en-US" b="1" dirty="0"/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SBU STEM Scholars Program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Graduate School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Strategic Planning/Project REACH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IDEA Fellows</a:t>
            </a:r>
            <a:endParaRPr lang="en-US" sz="700" b="1" dirty="0"/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P&amp;T Working Group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56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0383-ED20-364A-9B09-D79C2B08B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84" y="1399148"/>
            <a:ext cx="11141141" cy="1675764"/>
          </a:xfrm>
        </p:spPr>
        <p:txBody>
          <a:bodyPr/>
          <a:lstStyle/>
          <a:p>
            <a:r>
              <a:rPr lang="en-US" sz="5000" dirty="0"/>
              <a:t>Areas of Investment in the HS Schools &amp; Renaissance School of Medicine – East Campus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A1E82-A684-A746-99E0-675AE15C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0625" y="3817930"/>
            <a:ext cx="9793705" cy="982555"/>
          </a:xfrm>
        </p:spPr>
        <p:txBody>
          <a:bodyPr/>
          <a:lstStyle/>
          <a:p>
            <a:r>
              <a:rPr lang="en-US" dirty="0"/>
              <a:t>AUGUST 29, 2022</a:t>
            </a:r>
          </a:p>
          <a:p>
            <a:r>
              <a:rPr lang="en-US" dirty="0"/>
              <a:t>Presented by Provost Carl Lejuez to the University Senate </a:t>
            </a:r>
          </a:p>
          <a:p>
            <a:r>
              <a:rPr lang="en-US" dirty="0"/>
              <a:t>standing in for EVP Harold Paz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F41F7-7E80-204B-B3D5-E896CFE2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EDF26-E5C1-7243-A0E0-6304CF8365AC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 Bold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 Bold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510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344F-C611-4356-B583-2F25436A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77"/>
            <a:ext cx="10515600" cy="874480"/>
          </a:xfrm>
        </p:spPr>
        <p:txBody>
          <a:bodyPr/>
          <a:lstStyle/>
          <a:p>
            <a:pPr algn="ctr"/>
            <a:r>
              <a:rPr lang="en-US" b="1" dirty="0"/>
              <a:t>East Campus Hiring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4D0FA-C52F-4A25-8825-6410623D9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91" y="1040658"/>
            <a:ext cx="11550516" cy="576951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East Campus hiring investments in the following areas:</a:t>
            </a:r>
            <a:endParaRPr lang="en-US" sz="2400" dirty="0"/>
          </a:p>
          <a:p>
            <a:pPr lvl="1"/>
            <a:r>
              <a:rPr lang="en-US" b="1" dirty="0"/>
              <a:t>5 in School of Nursing</a:t>
            </a:r>
            <a:r>
              <a:rPr lang="en-US" dirty="0"/>
              <a:t> ($425K) - To address </a:t>
            </a:r>
            <a:r>
              <a:rPr lang="en-US" dirty="0" err="1"/>
              <a:t>faculty:student</a:t>
            </a:r>
            <a:r>
              <a:rPr lang="en-US" dirty="0"/>
              <a:t> ratio issue</a:t>
            </a:r>
            <a:endParaRPr lang="en-US" sz="2000" dirty="0"/>
          </a:p>
          <a:p>
            <a:pPr lvl="1"/>
            <a:r>
              <a:rPr lang="en-US" b="1" dirty="0"/>
              <a:t>2 in School of Social Welfare</a:t>
            </a:r>
            <a:r>
              <a:rPr lang="en-US" dirty="0"/>
              <a:t> ($235K) - to also address </a:t>
            </a:r>
            <a:r>
              <a:rPr lang="en-US" dirty="0" err="1"/>
              <a:t>faculty:student</a:t>
            </a:r>
            <a:r>
              <a:rPr lang="en-US" dirty="0"/>
              <a:t> ratio</a:t>
            </a:r>
            <a:endParaRPr lang="en-US" sz="2000" dirty="0"/>
          </a:p>
          <a:p>
            <a:pPr lvl="1"/>
            <a:r>
              <a:rPr lang="en-US" b="1" dirty="0"/>
              <a:t>2 in Public Health</a:t>
            </a:r>
            <a:r>
              <a:rPr lang="en-US" dirty="0"/>
              <a:t> ($315K) - Interdisciplinary faculty related to Climate Change – one jointly with SOMAS and one with RSOM (part of new Masters in Healthcare Administration program)</a:t>
            </a:r>
            <a:endParaRPr lang="en-US" sz="2000" dirty="0"/>
          </a:p>
          <a:p>
            <a:pPr lvl="0"/>
            <a:endParaRPr lang="en-US" sz="1300" dirty="0"/>
          </a:p>
          <a:p>
            <a:pPr lvl="0"/>
            <a:r>
              <a:rPr lang="en-US" dirty="0"/>
              <a:t>The Renaissance </a:t>
            </a:r>
            <a:r>
              <a:rPr lang="en-US" b="1" dirty="0"/>
              <a:t>School of Medicine</a:t>
            </a:r>
            <a:r>
              <a:rPr lang="en-US" dirty="0"/>
              <a:t> (Self-Funded) was approved for an additional twenty new tenure/tenure-track faculty</a:t>
            </a:r>
          </a:p>
          <a:p>
            <a:pPr lvl="1"/>
            <a:r>
              <a:rPr lang="en-US" dirty="0"/>
              <a:t>10 in Basic Science Departments</a:t>
            </a:r>
          </a:p>
          <a:p>
            <a:pPr lvl="1"/>
            <a:r>
              <a:rPr lang="en-US" dirty="0"/>
              <a:t>5 in the Cancer Center</a:t>
            </a:r>
          </a:p>
          <a:p>
            <a:pPr lvl="1"/>
            <a:r>
              <a:rPr lang="en-US" dirty="0"/>
              <a:t>5 Clinical Research/Physician Scientists  </a:t>
            </a:r>
          </a:p>
          <a:p>
            <a:pPr lvl="1"/>
            <a:endParaRPr lang="en-US" sz="1300" dirty="0"/>
          </a:p>
          <a:p>
            <a:r>
              <a:rPr lang="en-US" dirty="0"/>
              <a:t>Dr. Peter Igarashi, newly appointed dean in the </a:t>
            </a:r>
            <a:r>
              <a:rPr lang="en-US" b="1" dirty="0"/>
              <a:t>Renaissance School of Medicine,</a:t>
            </a:r>
            <a:r>
              <a:rPr lang="en-US" dirty="0"/>
              <a:t> will be able to invest existing school resources to address critical institutional priorities including:</a:t>
            </a:r>
            <a:endParaRPr lang="en-US" sz="2400" dirty="0"/>
          </a:p>
          <a:p>
            <a:pPr lvl="2"/>
            <a:r>
              <a:rPr lang="en-US" sz="2400" b="1" dirty="0"/>
              <a:t>Research</a:t>
            </a:r>
          </a:p>
          <a:p>
            <a:pPr lvl="2"/>
            <a:r>
              <a:rPr lang="en-US" sz="2400" b="1" dirty="0"/>
              <a:t>Education</a:t>
            </a:r>
          </a:p>
          <a:p>
            <a:pPr lvl="2"/>
            <a:r>
              <a:rPr lang="en-US" sz="2400" b="1" dirty="0"/>
              <a:t>Diversity, Equity, Inclusion, and Belonging (DEIB)</a:t>
            </a:r>
            <a:endParaRPr lang="en-US" sz="2400" dirty="0"/>
          </a:p>
          <a:p>
            <a:pPr lvl="2"/>
            <a:r>
              <a:rPr lang="en-US" sz="2400" dirty="0"/>
              <a:t>Recruitment/Retention</a:t>
            </a:r>
          </a:p>
          <a:p>
            <a:pPr lvl="2"/>
            <a:r>
              <a:rPr lang="en-US" sz="2400" dirty="0"/>
              <a:t>Support for key facilities</a:t>
            </a:r>
          </a:p>
          <a:p>
            <a:pPr lvl="2"/>
            <a:r>
              <a:rPr lang="en-US" sz="2400" dirty="0"/>
              <a:t>Increased </a:t>
            </a:r>
            <a:r>
              <a:rPr lang="en-US" sz="2400" b="1" dirty="0"/>
              <a:t>medical student scholarship</a:t>
            </a:r>
            <a:r>
              <a:rPr lang="en-US" sz="2400" dirty="0"/>
              <a:t> opportunities (matching program with CPMP)</a:t>
            </a:r>
          </a:p>
        </p:txBody>
      </p:sp>
    </p:spTree>
    <p:extLst>
      <p:ext uri="{BB962C8B-B14F-4D97-AF65-F5344CB8AC3E}">
        <p14:creationId xmlns:p14="http://schemas.microsoft.com/office/powerpoint/2010/main" val="2682376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EC8B-AFEC-428D-A767-CA1128364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044"/>
            <a:ext cx="10515600" cy="870654"/>
          </a:xfrm>
        </p:spPr>
        <p:txBody>
          <a:bodyPr/>
          <a:lstStyle/>
          <a:p>
            <a:pPr algn="ctr"/>
            <a:r>
              <a:rPr lang="en-US" b="1" dirty="0"/>
              <a:t>Other Investments/News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BD9C-78E8-431E-9EE4-15108CCE3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205" y="1272209"/>
            <a:ext cx="11542865" cy="544614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Dr. Patrick Lloyd new Dean in the </a:t>
            </a:r>
            <a:r>
              <a:rPr lang="en-US" b="1" dirty="0"/>
              <a:t>School of Dental Medicine</a:t>
            </a:r>
            <a:r>
              <a:rPr lang="en-US" dirty="0"/>
              <a:t> will focus on:</a:t>
            </a:r>
            <a:endParaRPr lang="en-US" sz="2400" dirty="0"/>
          </a:p>
          <a:p>
            <a:pPr lvl="1"/>
            <a:r>
              <a:rPr lang="en-US" dirty="0"/>
              <a:t>Recruiting senior level faculty and permanent chairs;</a:t>
            </a:r>
            <a:endParaRPr lang="en-US" sz="2000" dirty="0"/>
          </a:p>
          <a:p>
            <a:pPr lvl="1"/>
            <a:r>
              <a:rPr lang="en-US" dirty="0"/>
              <a:t>Supporting research; </a:t>
            </a:r>
            <a:endParaRPr lang="en-US" sz="2000" dirty="0"/>
          </a:p>
          <a:p>
            <a:pPr lvl="1"/>
            <a:r>
              <a:rPr lang="en-US" dirty="0"/>
              <a:t>Stabilizing and </a:t>
            </a:r>
            <a:r>
              <a:rPr lang="en-US" dirty="0" err="1"/>
              <a:t>propeling</a:t>
            </a:r>
            <a:r>
              <a:rPr lang="en-US" dirty="0"/>
              <a:t> the </a:t>
            </a:r>
            <a:r>
              <a:rPr lang="en-US" b="1" dirty="0"/>
              <a:t>Dental Clinic</a:t>
            </a:r>
            <a:r>
              <a:rPr lang="en-US" dirty="0"/>
              <a:t>; and </a:t>
            </a:r>
            <a:endParaRPr lang="en-US" sz="2000" dirty="0"/>
          </a:p>
          <a:p>
            <a:pPr lvl="1"/>
            <a:r>
              <a:rPr lang="en-US" dirty="0"/>
              <a:t>Expanding the </a:t>
            </a:r>
            <a:r>
              <a:rPr lang="en-US" b="1" dirty="0"/>
              <a:t>Faculty Practice Plan </a:t>
            </a:r>
            <a:r>
              <a:rPr lang="en-US" dirty="0"/>
              <a:t>and dental school </a:t>
            </a:r>
            <a:r>
              <a:rPr lang="en-US" b="1" dirty="0"/>
              <a:t>Class Size</a:t>
            </a:r>
            <a:r>
              <a:rPr lang="en-US" dirty="0"/>
              <a:t>.</a:t>
            </a:r>
            <a:endParaRPr lang="en-US" sz="2000" dirty="0"/>
          </a:p>
          <a:p>
            <a:pPr lvl="0"/>
            <a:endParaRPr lang="en-US" sz="500" dirty="0"/>
          </a:p>
          <a:p>
            <a:pPr lvl="0"/>
            <a:r>
              <a:rPr lang="en-US" dirty="0"/>
              <a:t>SBU Strategic Budget Initiative supporting new </a:t>
            </a:r>
            <a:r>
              <a:rPr lang="en-US" b="1" dirty="0"/>
              <a:t>Clinical Placement Office</a:t>
            </a:r>
          </a:p>
          <a:p>
            <a:pPr lvl="0"/>
            <a:endParaRPr lang="en-US" sz="500" dirty="0"/>
          </a:p>
          <a:p>
            <a:pPr lvl="0"/>
            <a:r>
              <a:rPr lang="en-US" dirty="0"/>
              <a:t>Investments in classroom, learning spaces, and other academic support</a:t>
            </a:r>
            <a:endParaRPr lang="en-US" sz="2400" dirty="0"/>
          </a:p>
          <a:p>
            <a:pPr lvl="0"/>
            <a:endParaRPr lang="en-US" sz="500" dirty="0"/>
          </a:p>
          <a:p>
            <a:pPr lvl="0"/>
            <a:r>
              <a:rPr lang="en-US" dirty="0"/>
              <a:t>Implementation of an </a:t>
            </a:r>
            <a:r>
              <a:rPr lang="en-US" b="1" dirty="0"/>
              <a:t>enhanced IT infrastructure</a:t>
            </a:r>
            <a:r>
              <a:rPr lang="en-US" dirty="0"/>
              <a:t> and desktop computer replacement program in conjunction with SBMIT</a:t>
            </a:r>
            <a:endParaRPr lang="en-US" sz="2400" dirty="0"/>
          </a:p>
          <a:p>
            <a:pPr lvl="0"/>
            <a:endParaRPr lang="en-US" sz="500" dirty="0"/>
          </a:p>
          <a:p>
            <a:pPr lvl="0"/>
            <a:r>
              <a:rPr lang="en-US" dirty="0"/>
              <a:t>Increase staffing in </a:t>
            </a:r>
            <a:r>
              <a:rPr lang="en-US" b="1" dirty="0"/>
              <a:t>HSC Compliance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270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3E9C11-9B63-4765-AFCE-D4020561D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913453"/>
              </p:ext>
            </p:extLst>
          </p:nvPr>
        </p:nvGraphicFramePr>
        <p:xfrm>
          <a:off x="710214" y="350458"/>
          <a:ext cx="11351734" cy="5968632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157273">
                  <a:extLst>
                    <a:ext uri="{9D8B030D-6E8A-4147-A177-3AD203B41FA5}">
                      <a16:colId xmlns:a16="http://schemas.microsoft.com/office/drawing/2014/main" val="2550131975"/>
                    </a:ext>
                  </a:extLst>
                </a:gridCol>
                <a:gridCol w="4074851">
                  <a:extLst>
                    <a:ext uri="{9D8B030D-6E8A-4147-A177-3AD203B41FA5}">
                      <a16:colId xmlns:a16="http://schemas.microsoft.com/office/drawing/2014/main" val="673677121"/>
                    </a:ext>
                  </a:extLst>
                </a:gridCol>
                <a:gridCol w="5119610">
                  <a:extLst>
                    <a:ext uri="{9D8B030D-6E8A-4147-A177-3AD203B41FA5}">
                      <a16:colId xmlns:a16="http://schemas.microsoft.com/office/drawing/2014/main" val="3421887426"/>
                    </a:ext>
                  </a:extLst>
                </a:gridCol>
              </a:tblGrid>
              <a:tr h="38165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VP03 Reporting Units</a:t>
                      </a:r>
                    </a:p>
                  </a:txBody>
                  <a:tcPr marL="68580" marR="68580" marT="0" marB="0" anchor="ctr">
                    <a:solidFill>
                      <a:srgbClr val="D5202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08240"/>
                  </a:ext>
                </a:extLst>
              </a:tr>
              <a:tr h="2202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Units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Arts and Sciences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Engineering and Applied Sciences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of Business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of Communication and Journalism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of Marine and Atmospheric Sciences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of Professional Education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Southampton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91696"/>
                  </a:ext>
                </a:extLst>
              </a:tr>
              <a:tr h="871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Units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Division of Undergraduate Education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Division of Enrollment Management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Academic Programs and Services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74413"/>
                  </a:ext>
                </a:extLst>
              </a:tr>
              <a:tr h="2424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Centers and Institutes</a:t>
                      </a:r>
                    </a:p>
                  </a:txBody>
                  <a:tcPr marL="68580" marR="6858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Alda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Center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 Online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BPE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Center for Biotechnology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CIDER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IACS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ICB&amp;DD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ICTE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IMS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iSTEM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JPSI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Laufer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Life Sciences Complex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SCAN Center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Simons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Staller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TBI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YITP</a:t>
                      </a: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08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A0400-60C4-4D16-A7D0-6DBAE802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7BC6D-F0F4-4A1E-9956-DF4B14A1A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830042"/>
            <a:ext cx="10843592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200" dirty="0"/>
              <a:t>A meaningful level of faculty hiring for AY23-24 due in part to support from new SUNY funding for faculty hiring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/>
              <a:t>We continue to have work to do to support staff hiring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/>
              <a:t>Must be considered in context of unfunded mandatory costs and other fiscal challenges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3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3A23-AC7E-47D4-B993-80D3C3F4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002" y="350074"/>
            <a:ext cx="11149325" cy="5792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Academic Year 2022/2023* Added/Lost TT/T Faculty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D1A152D-E7A5-419A-BA66-E666AEBED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75460"/>
              </p:ext>
            </p:extLst>
          </p:nvPr>
        </p:nvGraphicFramePr>
        <p:xfrm>
          <a:off x="579002" y="1242662"/>
          <a:ext cx="11149325" cy="4191321"/>
        </p:xfrm>
        <a:graphic>
          <a:graphicData uri="http://schemas.openxmlformats.org/drawingml/2006/table">
            <a:tbl>
              <a:tblPr firstRow="1" firstCol="1" lastRow="1" bandRow="1">
                <a:tableStyleId>{C083E6E3-FA7D-4D7B-A595-EF9225AFEA82}</a:tableStyleId>
              </a:tblPr>
              <a:tblGrid>
                <a:gridCol w="1900255">
                  <a:extLst>
                    <a:ext uri="{9D8B030D-6E8A-4147-A177-3AD203B41FA5}">
                      <a16:colId xmlns:a16="http://schemas.microsoft.com/office/drawing/2014/main" val="502071711"/>
                    </a:ext>
                  </a:extLst>
                </a:gridCol>
                <a:gridCol w="3102729">
                  <a:extLst>
                    <a:ext uri="{9D8B030D-6E8A-4147-A177-3AD203B41FA5}">
                      <a16:colId xmlns:a16="http://schemas.microsoft.com/office/drawing/2014/main" val="1439837659"/>
                    </a:ext>
                  </a:extLst>
                </a:gridCol>
                <a:gridCol w="2732161">
                  <a:extLst>
                    <a:ext uri="{9D8B030D-6E8A-4147-A177-3AD203B41FA5}">
                      <a16:colId xmlns:a16="http://schemas.microsoft.com/office/drawing/2014/main" val="436486916"/>
                    </a:ext>
                  </a:extLst>
                </a:gridCol>
                <a:gridCol w="3414180">
                  <a:extLst>
                    <a:ext uri="{9D8B030D-6E8A-4147-A177-3AD203B41FA5}">
                      <a16:colId xmlns:a16="http://schemas.microsoft.com/office/drawing/2014/main" val="3690301805"/>
                    </a:ext>
                  </a:extLst>
                </a:gridCol>
              </a:tblGrid>
              <a:tr h="433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TT/T Faculty for Academic Year 2022-2023 (AY22/23)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52681539"/>
                  </a:ext>
                </a:extLst>
              </a:tr>
              <a:tr h="584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AY22/23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Added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AY22/23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Lost</a:t>
                      </a:r>
                    </a:p>
                  </a:txBody>
                  <a:tcPr marL="68580" marR="68580" marT="0" marB="0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AY22/23 Overall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Added/Lost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762816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+12.0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-22.0</a:t>
                      </a:r>
                    </a:p>
                  </a:txBody>
                  <a:tcPr marL="68580" marR="68580" marT="0" marB="0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8099667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CEAS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-7.0</a:t>
                      </a: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0276076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SOMAS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+1.25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-2.0</a:t>
                      </a: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2158253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Business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-2.0</a:t>
                      </a: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443297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SOCJ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</a:t>
                      </a: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8821286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Library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-2.0</a:t>
                      </a: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7531997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Open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6626194"/>
                  </a:ext>
                </a:extLst>
              </a:tr>
              <a:tr h="3212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+23.25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-36.0</a:t>
                      </a:r>
                    </a:p>
                  </a:txBody>
                  <a:tcPr marL="68580" marR="68580" marT="0" marB="0">
                    <a:lnR>
                      <a:noFill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-12.75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5144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3738DBC-D257-4744-A2A5-77782FD2AB66}"/>
              </a:ext>
            </a:extLst>
          </p:cNvPr>
          <p:cNvSpPr/>
          <p:nvPr/>
        </p:nvSpPr>
        <p:spPr>
          <a:xfrm>
            <a:off x="344820" y="5747355"/>
            <a:ext cx="66550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  AY is calculated from 10/2-10/1 to allow for straggling attrition </a:t>
            </a:r>
          </a:p>
        </p:txBody>
      </p:sp>
    </p:spTree>
    <p:extLst>
      <p:ext uri="{BB962C8B-B14F-4D97-AF65-F5344CB8AC3E}">
        <p14:creationId xmlns:p14="http://schemas.microsoft.com/office/powerpoint/2010/main" val="23712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3A23-AC7E-47D4-B993-80D3C3F4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002" y="350074"/>
            <a:ext cx="11149325" cy="5792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Academic Year* Added/Lost TT/T Faculty (Estimated)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D1A152D-E7A5-419A-BA66-E666AEBED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44993"/>
              </p:ext>
            </p:extLst>
          </p:nvPr>
        </p:nvGraphicFramePr>
        <p:xfrm>
          <a:off x="660952" y="1188517"/>
          <a:ext cx="10938012" cy="4471026"/>
        </p:xfrm>
        <a:graphic>
          <a:graphicData uri="http://schemas.openxmlformats.org/drawingml/2006/table">
            <a:tbl>
              <a:tblPr firstRow="1" firstCol="1" lastRow="1" bandRow="1">
                <a:tableStyleId>{C083E6E3-FA7D-4D7B-A595-EF9225AFEA82}</a:tableStyleId>
              </a:tblPr>
              <a:tblGrid>
                <a:gridCol w="1426265">
                  <a:extLst>
                    <a:ext uri="{9D8B030D-6E8A-4147-A177-3AD203B41FA5}">
                      <a16:colId xmlns:a16="http://schemas.microsoft.com/office/drawing/2014/main" val="776978910"/>
                    </a:ext>
                  </a:extLst>
                </a:gridCol>
                <a:gridCol w="3289853">
                  <a:extLst>
                    <a:ext uri="{9D8B030D-6E8A-4147-A177-3AD203B41FA5}">
                      <a16:colId xmlns:a16="http://schemas.microsoft.com/office/drawing/2014/main" val="1323794002"/>
                    </a:ext>
                  </a:extLst>
                </a:gridCol>
                <a:gridCol w="3046343">
                  <a:extLst>
                    <a:ext uri="{9D8B030D-6E8A-4147-A177-3AD203B41FA5}">
                      <a16:colId xmlns:a16="http://schemas.microsoft.com/office/drawing/2014/main" val="1665004146"/>
                    </a:ext>
                  </a:extLst>
                </a:gridCol>
                <a:gridCol w="3175551">
                  <a:extLst>
                    <a:ext uri="{9D8B030D-6E8A-4147-A177-3AD203B41FA5}">
                      <a16:colId xmlns:a16="http://schemas.microsoft.com/office/drawing/2014/main" val="1635793592"/>
                    </a:ext>
                  </a:extLst>
                </a:gridCol>
              </a:tblGrid>
              <a:tr h="517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TT/T Faculty for Academic Year 2023-2024 (AY23/24)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2681539"/>
                  </a:ext>
                </a:extLst>
              </a:tr>
              <a:tr h="8053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Approved to be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Added AY23/24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AY23/24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Likely Lost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AY23/24 Overall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Added**/ Lost***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762816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+23.0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-17.0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+6.0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8099667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CEAS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+8.0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+1.5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0276076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SOMAS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+2.0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+0.5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158253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Business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+1.0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0.0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443297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SOCJ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+1.0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+0.5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821286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Library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+3.0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+2.5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7531997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Open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+3.0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+3.0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626194"/>
                  </a:ext>
                </a:extLst>
              </a:tr>
              <a:tr h="39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+41.0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-27.0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 body"/>
                        </a:rPr>
                        <a:t>+14.0</a:t>
                      </a:r>
                      <a:endParaRPr lang="en-US" sz="2400" dirty="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5144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3738DBC-D257-4744-A2A5-77782FD2AB66}"/>
              </a:ext>
            </a:extLst>
          </p:cNvPr>
          <p:cNvSpPr/>
          <p:nvPr/>
        </p:nvSpPr>
        <p:spPr>
          <a:xfrm>
            <a:off x="305063" y="5918770"/>
            <a:ext cx="66550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      AY is calculated from 10/2-10/1 to allow for straggling attrition 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    Estimate using PY attrition as estimate ~4% total faculty</a:t>
            </a:r>
          </a:p>
          <a:p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***   Estimate using ATR process approvals and other estimated additions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737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3A23-AC7E-47D4-B993-80D3C3F4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70" y="215915"/>
            <a:ext cx="9676096" cy="579216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Gain and Loss of TT/T Faculty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30A0E38-218E-4081-B537-73484AD6983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6126" y="879167"/>
          <a:ext cx="11248009" cy="576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1A2219-365E-47FB-87F3-420C2E74FF6A}"/>
              </a:ext>
            </a:extLst>
          </p:cNvPr>
          <p:cNvCxnSpPr>
            <a:cxnSpLocks/>
          </p:cNvCxnSpPr>
          <p:nvPr/>
        </p:nvCxnSpPr>
        <p:spPr>
          <a:xfrm>
            <a:off x="9467022" y="3024406"/>
            <a:ext cx="581439" cy="34992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E2C7907-5DE1-4FD6-8F8D-3BFD88229FA5}"/>
              </a:ext>
            </a:extLst>
          </p:cNvPr>
          <p:cNvCxnSpPr>
            <a:cxnSpLocks/>
          </p:cNvCxnSpPr>
          <p:nvPr/>
        </p:nvCxnSpPr>
        <p:spPr>
          <a:xfrm flipV="1">
            <a:off x="10126317" y="2927070"/>
            <a:ext cx="612913" cy="47708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05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2459A-9CDE-42A4-8BE6-864FC47B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327" y="231360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List of TT/T Faculty Hire Authorizations </a:t>
            </a:r>
            <a:br>
              <a:rPr lang="en-US" b="1" dirty="0"/>
            </a:br>
            <a:r>
              <a:rPr lang="en-US" b="1" dirty="0"/>
              <a:t>by School/College on West Campus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4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C764-0CEF-4A2D-8E74-5B444170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12" y="224448"/>
            <a:ext cx="10515600" cy="2844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A&amp;S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0B1650-BCCF-47CE-82E6-2498E9FF26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815" y="697184"/>
          <a:ext cx="9934274" cy="4712994"/>
        </p:xfrm>
        <a:graphic>
          <a:graphicData uri="http://schemas.openxmlformats.org/drawingml/2006/table">
            <a:tbl>
              <a:tblPr firstRow="1" firstCol="1" bandRow="1"/>
              <a:tblGrid>
                <a:gridCol w="3294706">
                  <a:extLst>
                    <a:ext uri="{9D8B030D-6E8A-4147-A177-3AD203B41FA5}">
                      <a16:colId xmlns:a16="http://schemas.microsoft.com/office/drawing/2014/main" val="586228570"/>
                    </a:ext>
                  </a:extLst>
                </a:gridCol>
                <a:gridCol w="4105235">
                  <a:extLst>
                    <a:ext uri="{9D8B030D-6E8A-4147-A177-3AD203B41FA5}">
                      <a16:colId xmlns:a16="http://schemas.microsoft.com/office/drawing/2014/main" val="738461020"/>
                    </a:ext>
                  </a:extLst>
                </a:gridCol>
                <a:gridCol w="2534333">
                  <a:extLst>
                    <a:ext uri="{9D8B030D-6E8A-4147-A177-3AD203B41FA5}">
                      <a16:colId xmlns:a16="http://schemas.microsoft.com/office/drawing/2014/main" val="2226731757"/>
                    </a:ext>
                  </a:extLst>
                </a:gridCol>
              </a:tblGrid>
              <a:tr h="209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05538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4244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 &amp; Asian American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Chinese in Multilingual/Global Settings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7080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Humanities Cluster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Intersection of Liberal Arts and Technology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27885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Philosophy*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Islamic Philosophy/History of Philosophy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0352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Women’s, Gender, &amp; Sexuality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Black Feminism/AI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07035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 &amp; Rhetoric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and Medical Rhetoric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443562"/>
                  </a:ext>
                </a:extLst>
              </a:tr>
              <a:tr h="65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60679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Anthropology**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Turkana Basin Institute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664345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Changing Systems of Power Cluster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Director, Global Citizenship Professor (endowed)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24913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Applied Economics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34421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Linguistics (Partner Accommodation)*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TESOL/Language Acquisition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05040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Political Science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Challenges to Democracy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16768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and Development across Lifespan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777255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Sociology of Global Health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598441"/>
                  </a:ext>
                </a:extLst>
              </a:tr>
              <a:tr h="65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7666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Biochemistry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Drug Diagnosis and Discovery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70032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Chemistry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Disparities/Energy &amp; Environment/AI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20213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Ecology &amp; Evolution*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Biodiversity Data Science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757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Mathematics*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Complex Differential Geometry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33456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Neurobiology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Computational Neurobiology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51582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Physics &amp; Astronomy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Experimental High Energy Physics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45720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Physics &amp; Astronomy**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Institute for Theoretical Physics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50593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D9B0D85-F5A2-44E7-8BE6-D90602AEF0AF}"/>
              </a:ext>
            </a:extLst>
          </p:cNvPr>
          <p:cNvSpPr txBox="1"/>
          <p:nvPr/>
        </p:nvSpPr>
        <p:spPr>
          <a:xfrm>
            <a:off x="10354923" y="751344"/>
            <a:ext cx="16922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Other </a:t>
            </a:r>
          </a:p>
          <a:p>
            <a:endParaRPr lang="en-US" dirty="0"/>
          </a:p>
          <a:p>
            <a:r>
              <a:rPr lang="en-US" dirty="0"/>
              <a:t>+1 Rollover search in Physics &amp; Astronomy (Assistant Prof)</a:t>
            </a:r>
          </a:p>
          <a:p>
            <a:endParaRPr lang="en-US" dirty="0"/>
          </a:p>
          <a:p>
            <a:r>
              <a:rPr lang="en-US" dirty="0"/>
              <a:t>+1 delayed hire  in Economics (Full Prof) for Fall 2023</a:t>
            </a:r>
          </a:p>
          <a:p>
            <a:endParaRPr lang="en-US" dirty="0"/>
          </a:p>
          <a:p>
            <a:r>
              <a:rPr lang="en-US" dirty="0"/>
              <a:t>+1 New arrival in History (Assistant Prof) for Fall 2023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0B564A-8285-40C5-B15E-71156C347C06}"/>
              </a:ext>
            </a:extLst>
          </p:cNvPr>
          <p:cNvSpPr txBox="1"/>
          <p:nvPr/>
        </p:nvSpPr>
        <p:spPr>
          <a:xfrm>
            <a:off x="405549" y="5951674"/>
            <a:ext cx="9798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Conversion of existing Non T/TT line</a:t>
            </a:r>
          </a:p>
          <a:p>
            <a:r>
              <a:rPr lang="en-US" dirty="0"/>
              <a:t>**Sits outside of A&amp;S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3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C764-0CEF-4A2D-8E74-5B444170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74" y="365436"/>
            <a:ext cx="10515600" cy="6275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All Other TT/T Hires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AB4BED-3EC3-4C8A-8495-6CC9044EA7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62326" y="970537"/>
          <a:ext cx="9934274" cy="5454650"/>
        </p:xfrm>
        <a:graphic>
          <a:graphicData uri="http://schemas.openxmlformats.org/drawingml/2006/table">
            <a:tbl>
              <a:tblPr firstRow="1" firstCol="1" bandRow="1"/>
              <a:tblGrid>
                <a:gridCol w="3586008">
                  <a:extLst>
                    <a:ext uri="{9D8B030D-6E8A-4147-A177-3AD203B41FA5}">
                      <a16:colId xmlns:a16="http://schemas.microsoft.com/office/drawing/2014/main" val="586228570"/>
                    </a:ext>
                  </a:extLst>
                </a:gridCol>
                <a:gridCol w="2843447">
                  <a:extLst>
                    <a:ext uri="{9D8B030D-6E8A-4147-A177-3AD203B41FA5}">
                      <a16:colId xmlns:a16="http://schemas.microsoft.com/office/drawing/2014/main" val="738461020"/>
                    </a:ext>
                  </a:extLst>
                </a:gridCol>
                <a:gridCol w="3504819">
                  <a:extLst>
                    <a:ext uri="{9D8B030D-6E8A-4147-A177-3AD203B41FA5}">
                      <a16:colId xmlns:a16="http://schemas.microsoft.com/office/drawing/2014/main" val="2226731757"/>
                    </a:ext>
                  </a:extLst>
                </a:gridCol>
              </a:tblGrid>
              <a:tr h="209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05538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CEAS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5463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Applied Mathematics &amp; Statistics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AI/Machine Learning/Data Science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7080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Biomedical Engineering 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Nanotech/Regenerative Engineering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 Professor 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27885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Chemical Engineering 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Synthesis/Processing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 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03351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 Engineering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Automated Construction/Robotics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03527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Cybersecurity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 Professor /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07035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&amp; Computer Engineering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AI/Machine Learning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44356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Materials Science &amp; Chemical Engineering</a:t>
                      </a:r>
                    </a:p>
                  </a:txBody>
                  <a:tcPr marR="3175" marT="31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Energy/Materials Science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664345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Mechanical Engineering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 Conservation/Harvesting 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249139"/>
                  </a:ext>
                </a:extLst>
              </a:tr>
              <a:tr h="65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SOMAS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7666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 across SOMAS Divisions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Climate/Disparities across SOMAS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700320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 and joint with Program in Public Health</a:t>
                      </a:r>
                    </a:p>
                  </a:txBody>
                  <a:tcPr marR="3175" marT="31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Health across SOMAS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20213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757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Entrepreneurship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151214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SOCJ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33456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Journalism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Journalism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Assistant 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515821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8863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 Institute 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60617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Simons Center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Rank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369146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Quantum 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106913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Fellows (8)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Professor in 2025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87850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Possibilities 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21062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Presidential Priorities 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Quantum, Aging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Rank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793959"/>
                  </a:ext>
                </a:extLst>
              </a:tr>
              <a:tr h="209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Spousal Accommodation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to Support Hiring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</a:t>
                      </a:r>
                    </a:p>
                  </a:txBody>
                  <a:tcPr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23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64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090355 Powerpoint_Template_SystemFonts_WIDE" id="{3A33425D-C630-3545-91BE-6E001CC53EFA}" vid="{8FF148B2-A576-7E47-B45A-80FF43A7E95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587E2C320D6045A122261A992D75D1" ma:contentTypeVersion="7" ma:contentTypeDescription="Create a new document." ma:contentTypeScope="" ma:versionID="cf615bab8bd4de486801018ebee878fc">
  <xsd:schema xmlns:xsd="http://www.w3.org/2001/XMLSchema" xmlns:xs="http://www.w3.org/2001/XMLSchema" xmlns:p="http://schemas.microsoft.com/office/2006/metadata/properties" xmlns:ns3="e21e5623-ccad-428a-9f8c-29e0153e5004" xmlns:ns4="57a28905-f18e-4e1f-beaa-55b68cb7e47c" targetNamespace="http://schemas.microsoft.com/office/2006/metadata/properties" ma:root="true" ma:fieldsID="d91c25b1c5491265219b916a244c3e5d" ns3:_="" ns4:_="">
    <xsd:import namespace="e21e5623-ccad-428a-9f8c-29e0153e5004"/>
    <xsd:import namespace="57a28905-f18e-4e1f-beaa-55b68cb7e4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e5623-ccad-428a-9f8c-29e0153e50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28905-f18e-4e1f-beaa-55b68cb7e47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3672D-A6C5-401D-89C8-5D73FE77E9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5370EA-FD02-4620-96B9-4FF611BE4F99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7a28905-f18e-4e1f-beaa-55b68cb7e47c"/>
    <ds:schemaRef ds:uri="e21e5623-ccad-428a-9f8c-29e0153e5004"/>
  </ds:schemaRefs>
</ds:datastoreItem>
</file>

<file path=customXml/itemProps3.xml><?xml version="1.0" encoding="utf-8"?>
<ds:datastoreItem xmlns:ds="http://schemas.openxmlformats.org/officeDocument/2006/customXml" ds:itemID="{69DA4D4A-4B82-498E-B7B3-5A75A081C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e5623-ccad-428a-9f8c-29e0153e5004"/>
    <ds:schemaRef ds:uri="57a28905-f18e-4e1f-beaa-55b68cb7e4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1594</Words>
  <Application>Microsoft Office PowerPoint</Application>
  <PresentationFormat>Widescreen</PresentationFormat>
  <Paragraphs>411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Calibri</vt:lpstr>
      <vt:lpstr>Calibri  </vt:lpstr>
      <vt:lpstr>Calibri body</vt:lpstr>
      <vt:lpstr>Calibri Light</vt:lpstr>
      <vt:lpstr>Courier New</vt:lpstr>
      <vt:lpstr>Georgia</vt:lpstr>
      <vt:lpstr>Georgia Bold</vt:lpstr>
      <vt:lpstr>Georgia Regular</vt:lpstr>
      <vt:lpstr>Times New Roman</vt:lpstr>
      <vt:lpstr>Verdana Bold</vt:lpstr>
      <vt:lpstr>Wingdings</vt:lpstr>
      <vt:lpstr>Office Theme</vt:lpstr>
      <vt:lpstr>1_Office Theme</vt:lpstr>
      <vt:lpstr>Academic Affairs/West Campus Investments</vt:lpstr>
      <vt:lpstr>PowerPoint Presentation</vt:lpstr>
      <vt:lpstr>Overview</vt:lpstr>
      <vt:lpstr>Academic Year 2022/2023* Added/Lost TT/T Faculty</vt:lpstr>
      <vt:lpstr>Academic Year* Added/Lost TT/T Faculty (Estimated)</vt:lpstr>
      <vt:lpstr>Estimated Gain and Loss of TT/T Faculty</vt:lpstr>
      <vt:lpstr>List of TT/T Faculty Hire Authorizations  by School/College on West Campus </vt:lpstr>
      <vt:lpstr>A&amp;S</vt:lpstr>
      <vt:lpstr>All Other TT/T Hires</vt:lpstr>
      <vt:lpstr>Library</vt:lpstr>
      <vt:lpstr>NTT and Staff Hires From ATR Process (Does not include replacements approved during the past year)</vt:lpstr>
      <vt:lpstr>Staff FTE</vt:lpstr>
      <vt:lpstr>Where are we headed?</vt:lpstr>
      <vt:lpstr>Other Updates</vt:lpstr>
      <vt:lpstr>Areas of Investment in the HS Schools &amp; Renaissance School of Medicine – East Campus </vt:lpstr>
      <vt:lpstr>East Campus Hiring</vt:lpstr>
      <vt:lpstr>Other Investments/News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W Lejuez</dc:creator>
  <cp:lastModifiedBy>Carl W Lejuez</cp:lastModifiedBy>
  <cp:revision>176</cp:revision>
  <cp:lastPrinted>2022-08-29T18:46:21Z</cp:lastPrinted>
  <dcterms:created xsi:type="dcterms:W3CDTF">2022-07-25T11:22:55Z</dcterms:created>
  <dcterms:modified xsi:type="dcterms:W3CDTF">2022-08-29T19:05:49Z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0x01010068587E2C320D6045A122261A992D75D1</vt:lpwstr>
  </property>
</Properties>
</file>