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4"/>
  </p:notesMasterIdLst>
  <p:handoutMasterIdLst>
    <p:handoutMasterId r:id="rId25"/>
  </p:handoutMasterIdLst>
  <p:sldIdLst>
    <p:sldId id="256" r:id="rId2"/>
    <p:sldId id="287" r:id="rId3"/>
    <p:sldId id="290" r:id="rId4"/>
    <p:sldId id="293" r:id="rId5"/>
    <p:sldId id="294" r:id="rId6"/>
    <p:sldId id="291" r:id="rId7"/>
    <p:sldId id="302" r:id="rId8"/>
    <p:sldId id="303" r:id="rId9"/>
    <p:sldId id="304" r:id="rId10"/>
    <p:sldId id="305" r:id="rId11"/>
    <p:sldId id="306" r:id="rId12"/>
    <p:sldId id="288" r:id="rId13"/>
    <p:sldId id="308" r:id="rId14"/>
    <p:sldId id="295" r:id="rId15"/>
    <p:sldId id="309" r:id="rId16"/>
    <p:sldId id="296" r:id="rId17"/>
    <p:sldId id="297" r:id="rId18"/>
    <p:sldId id="300" r:id="rId19"/>
    <p:sldId id="301" r:id="rId20"/>
    <p:sldId id="298" r:id="rId21"/>
    <p:sldId id="299" r:id="rId22"/>
    <p:sldId id="307"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8383"/>
    <a:srgbClr val="C0C0C0"/>
    <a:srgbClr val="A71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67" autoAdjust="0"/>
    <p:restoredTop sz="94674"/>
  </p:normalViewPr>
  <p:slideViewPr>
    <p:cSldViewPr snapToGrid="0" snapToObjects="1">
      <p:cViewPr varScale="1">
        <p:scale>
          <a:sx n="86" d="100"/>
          <a:sy n="86" d="100"/>
        </p:scale>
        <p:origin x="1092" y="78"/>
      </p:cViewPr>
      <p:guideLst/>
    </p:cSldViewPr>
  </p:slideViewPr>
  <p:outlineViewPr>
    <p:cViewPr>
      <p:scale>
        <a:sx n="33" d="100"/>
        <a:sy n="33" d="100"/>
      </p:scale>
      <p:origin x="0" y="-20944"/>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706CF33-8FBF-4B4C-A62C-C7FCEE2F205E}" type="datetimeFigureOut">
              <a:rPr lang="en-US" smtClean="0"/>
              <a:t>8/22/2024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A2B81D4-C81F-2846-A8B2-30C4B23FE648}" type="slidenum">
              <a:rPr lang="en-US" smtClean="0"/>
              <a:t>‹#›</a:t>
            </a:fld>
            <a:endParaRPr lang="en-US"/>
          </a:p>
        </p:txBody>
      </p:sp>
    </p:spTree>
    <p:extLst>
      <p:ext uri="{BB962C8B-B14F-4D97-AF65-F5344CB8AC3E}">
        <p14:creationId xmlns:p14="http://schemas.microsoft.com/office/powerpoint/2010/main" val="39946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8D938DB-7AC2-8B49-96CB-F4713922A74B}" type="datetimeFigureOut">
              <a:rPr lang="en-US" smtClean="0"/>
              <a:t>8/22/2024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6818A80-324C-A94A-A288-E8B5ECC90687}" type="slidenum">
              <a:rPr lang="en-US" smtClean="0"/>
              <a:t>‹#›</a:t>
            </a:fld>
            <a:endParaRPr lang="en-US"/>
          </a:p>
        </p:txBody>
      </p:sp>
    </p:spTree>
    <p:extLst>
      <p:ext uri="{BB962C8B-B14F-4D97-AF65-F5344CB8AC3E}">
        <p14:creationId xmlns:p14="http://schemas.microsoft.com/office/powerpoint/2010/main" val="18195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cxnSp>
        <p:nvCxnSpPr>
          <p:cNvPr id="8" name="Straight Connector 7"/>
          <p:cNvCxnSpPr/>
          <p:nvPr userDrawn="1"/>
        </p:nvCxnSpPr>
        <p:spPr>
          <a:xfrm>
            <a:off x="1769806" y="4657197"/>
            <a:ext cx="7374194" cy="181"/>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377" y="1272796"/>
            <a:ext cx="4006236" cy="685081"/>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69805" y="2356161"/>
            <a:ext cx="5597465" cy="2091640"/>
          </a:xfrm>
          <a:prstGeom prst="rect">
            <a:avLst/>
          </a:prstGeom>
        </p:spPr>
      </p:pic>
      <p:sp>
        <p:nvSpPr>
          <p:cNvPr id="13" name="Text Placeholder 2"/>
          <p:cNvSpPr>
            <a:spLocks noGrp="1"/>
          </p:cNvSpPr>
          <p:nvPr>
            <p:ph type="body" idx="1" hasCustomPrompt="1"/>
          </p:nvPr>
        </p:nvSpPr>
        <p:spPr>
          <a:xfrm>
            <a:off x="1686846" y="4860050"/>
            <a:ext cx="6612962" cy="654046"/>
          </a:xfrm>
          <a:prstGeom prst="rect">
            <a:avLst/>
          </a:prstGeom>
        </p:spPr>
        <p:txBody>
          <a:bodyPr>
            <a:normAutofit/>
          </a:bodyPr>
          <a:lstStyle>
            <a:lvl1pPr marL="0" indent="0">
              <a:lnSpc>
                <a:spcPct val="100000"/>
              </a:lnSpc>
              <a:spcBef>
                <a:spcPts val="0"/>
              </a:spcBef>
              <a:buNone/>
              <a:defRPr sz="1400" b="0" i="0" baseline="0">
                <a:solidFill>
                  <a:schemeClr val="bg1"/>
                </a:solidFill>
                <a:latin typeface="Museo Slab 700" charset="0"/>
                <a:ea typeface="Museo Slab 700" charset="0"/>
                <a:cs typeface="Museo Slab 7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OR NAME OF PRESENTATION</a:t>
            </a:r>
          </a:p>
        </p:txBody>
      </p:sp>
    </p:spTree>
    <p:extLst>
      <p:ext uri="{BB962C8B-B14F-4D97-AF65-F5344CB8AC3E}">
        <p14:creationId xmlns:p14="http://schemas.microsoft.com/office/powerpoint/2010/main" val="88847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Text-3 Photos">
    <p:spTree>
      <p:nvGrpSpPr>
        <p:cNvPr id="1" name=""/>
        <p:cNvGrpSpPr/>
        <p:nvPr/>
      </p:nvGrpSpPr>
      <p:grpSpPr>
        <a:xfrm>
          <a:off x="0" y="0"/>
          <a:ext cx="0" cy="0"/>
          <a:chOff x="0" y="0"/>
          <a:chExt cx="0" cy="0"/>
        </a:xfrm>
      </p:grpSpPr>
      <p:sp>
        <p:nvSpPr>
          <p:cNvPr id="23" name="Title 1"/>
          <p:cNvSpPr>
            <a:spLocks noGrp="1"/>
          </p:cNvSpPr>
          <p:nvPr>
            <p:ph type="title" hasCustomPrompt="1"/>
          </p:nvPr>
        </p:nvSpPr>
        <p:spPr>
          <a:xfrm>
            <a:off x="626116"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4" name="Text Placeholder 3"/>
          <p:cNvSpPr>
            <a:spLocks noGrp="1"/>
          </p:cNvSpPr>
          <p:nvPr>
            <p:ph type="body" sz="half" idx="2" hasCustomPrompt="1"/>
          </p:nvPr>
        </p:nvSpPr>
        <p:spPr>
          <a:xfrm>
            <a:off x="626116"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9" name="Picture Placeholder 2"/>
          <p:cNvSpPr>
            <a:spLocks noGrp="1" noChangeAspect="1"/>
          </p:cNvSpPr>
          <p:nvPr>
            <p:ph type="pic" idx="16"/>
          </p:nvPr>
        </p:nvSpPr>
        <p:spPr>
          <a:xfrm>
            <a:off x="4054287" y="961466"/>
            <a:ext cx="2152764"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9" name="Picture Placeholder 2"/>
          <p:cNvSpPr>
            <a:spLocks noGrp="1" noChangeAspect="1"/>
          </p:cNvSpPr>
          <p:nvPr>
            <p:ph type="pic" idx="13"/>
          </p:nvPr>
        </p:nvSpPr>
        <p:spPr>
          <a:xfrm>
            <a:off x="6323802" y="962913"/>
            <a:ext cx="2188186" cy="227110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2" name="Picture Placeholder 2"/>
          <p:cNvSpPr>
            <a:spLocks noGrp="1" noChangeAspect="1"/>
          </p:cNvSpPr>
          <p:nvPr>
            <p:ph type="pic" idx="14"/>
          </p:nvPr>
        </p:nvSpPr>
        <p:spPr>
          <a:xfrm>
            <a:off x="6323802" y="3321427"/>
            <a:ext cx="2188185" cy="226582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4"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91553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3 Photos">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Picture Placeholder 2"/>
          <p:cNvSpPr>
            <a:spLocks noGrp="1" noChangeAspect="1"/>
          </p:cNvSpPr>
          <p:nvPr>
            <p:ph type="pic" idx="13"/>
          </p:nvPr>
        </p:nvSpPr>
        <p:spPr>
          <a:xfrm>
            <a:off x="1233015" y="2385579"/>
            <a:ext cx="2095593" cy="3000278"/>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19" name="Picture Placeholder 2"/>
          <p:cNvSpPr>
            <a:spLocks noGrp="1" noChangeAspect="1"/>
          </p:cNvSpPr>
          <p:nvPr>
            <p:ph type="pic" idx="15"/>
          </p:nvPr>
        </p:nvSpPr>
        <p:spPr>
          <a:xfrm>
            <a:off x="5751058" y="2385579"/>
            <a:ext cx="2094919" cy="300075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0" name="Picture Placeholder 2"/>
          <p:cNvSpPr>
            <a:spLocks noGrp="1" noChangeAspect="1"/>
          </p:cNvSpPr>
          <p:nvPr>
            <p:ph type="pic" idx="14"/>
          </p:nvPr>
        </p:nvSpPr>
        <p:spPr>
          <a:xfrm>
            <a:off x="3484694" y="2385696"/>
            <a:ext cx="2095512" cy="3000161"/>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1" name="Text Placeholder 3"/>
          <p:cNvSpPr>
            <a:spLocks noGrp="1"/>
          </p:cNvSpPr>
          <p:nvPr>
            <p:ph type="body" sz="half" idx="20" hasCustomPrompt="1"/>
          </p:nvPr>
        </p:nvSpPr>
        <p:spPr>
          <a:xfrm>
            <a:off x="1233015"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2" name="Text Placeholder 3"/>
          <p:cNvSpPr>
            <a:spLocks noGrp="1"/>
          </p:cNvSpPr>
          <p:nvPr>
            <p:ph type="body" sz="half" idx="21" hasCustomPrompt="1"/>
          </p:nvPr>
        </p:nvSpPr>
        <p:spPr>
          <a:xfrm>
            <a:off x="3484613"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3" name="Text Placeholder 3"/>
          <p:cNvSpPr>
            <a:spLocks noGrp="1"/>
          </p:cNvSpPr>
          <p:nvPr>
            <p:ph type="body" sz="half" idx="22" hasCustomPrompt="1"/>
          </p:nvPr>
        </p:nvSpPr>
        <p:spPr>
          <a:xfrm>
            <a:off x="5751058"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064383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Text 1 Char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8"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5" name="Picture Placeholder 2"/>
          <p:cNvSpPr>
            <a:spLocks noGrp="1" noChangeAspect="1"/>
          </p:cNvSpPr>
          <p:nvPr>
            <p:ph type="pic" idx="1"/>
          </p:nvPr>
        </p:nvSpPr>
        <p:spPr>
          <a:xfrm>
            <a:off x="4054287" y="961466"/>
            <a:ext cx="4457700"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6"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143828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6" name="Slide Number Placeholder 5"/>
          <p:cNvSpPr txBox="1">
            <a:spLocks/>
          </p:cNvSpPr>
          <p:nvPr userDrawn="1"/>
        </p:nvSpPr>
        <p:spPr>
          <a:xfrm>
            <a:off x="6532284" y="6425175"/>
            <a:ext cx="2057400" cy="365125"/>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mtClean="0">
                <a:solidFill>
                  <a:schemeClr val="bg1"/>
                </a:solidFill>
              </a:rPr>
              <a:pPr/>
              <a:t>‹#›</a:t>
            </a:fld>
            <a:endParaRPr lang="en-US" dirty="0">
              <a:solidFill>
                <a:schemeClr val="bg1"/>
              </a:solidFill>
            </a:endParaRP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9" name="Straight Connector 18"/>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2" name="Picture Placeholder 2"/>
          <p:cNvSpPr>
            <a:spLocks noGrp="1" noChangeAspect="1"/>
          </p:cNvSpPr>
          <p:nvPr>
            <p:ph type="pic" idx="15"/>
          </p:nvPr>
        </p:nvSpPr>
        <p:spPr>
          <a:xfrm>
            <a:off x="628650" y="723918"/>
            <a:ext cx="7886700" cy="484632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0" name="Text Placeholder 3"/>
          <p:cNvSpPr>
            <a:spLocks noGrp="1"/>
          </p:cNvSpPr>
          <p:nvPr>
            <p:ph type="body" sz="half" idx="18" hasCustomPrompt="1"/>
          </p:nvPr>
        </p:nvSpPr>
        <p:spPr>
          <a:xfrm>
            <a:off x="5583892" y="5694397"/>
            <a:ext cx="2931458" cy="256356"/>
          </a:xfrm>
          <a:prstGeom prst="rect">
            <a:avLst/>
          </a:prstGeom>
        </p:spPr>
        <p:txBody>
          <a:bodyPr lIns="0" tIns="0" rIns="0">
            <a:normAutofit/>
          </a:bodyPr>
          <a:lstStyle>
            <a:lvl1pPr marL="0" indent="0">
              <a:buNone/>
              <a:defRPr sz="800" b="0" i="0" baseline="0">
                <a:solidFill>
                  <a:schemeClr val="bg1"/>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a:t>
            </a:r>
          </a:p>
        </p:txBody>
      </p:sp>
    </p:spTree>
    <p:extLst>
      <p:ext uri="{BB962C8B-B14F-4D97-AF65-F5344CB8AC3E}">
        <p14:creationId xmlns:p14="http://schemas.microsoft.com/office/powerpoint/2010/main" val="509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2" name="Title 1"/>
          <p:cNvSpPr>
            <a:spLocks noGrp="1"/>
          </p:cNvSpPr>
          <p:nvPr>
            <p:ph type="title" hasCustomPrompt="1"/>
          </p:nvPr>
        </p:nvSpPr>
        <p:spPr>
          <a:xfrm>
            <a:off x="530837" y="1904962"/>
            <a:ext cx="7886700" cy="3052788"/>
          </a:xfrm>
          <a:prstGeom prst="rect">
            <a:avLst/>
          </a:prstGeom>
        </p:spPr>
        <p:txBody>
          <a:bodyPr anchor="t" anchorCtr="0">
            <a:noAutofit/>
          </a:bodyPr>
          <a:lstStyle>
            <a:lvl1pPr>
              <a:lnSpc>
                <a:spcPct val="70000"/>
              </a:lnSpc>
              <a:defRPr sz="6000" b="0" i="0">
                <a:solidFill>
                  <a:schemeClr val="bg1"/>
                </a:solidFill>
                <a:latin typeface="Effra Heavy" charset="0"/>
                <a:ea typeface="Effra Heavy" charset="0"/>
                <a:cs typeface="Effra Heavy" charset="0"/>
              </a:defRPr>
            </a:lvl1pPr>
          </a:lstStyle>
          <a:p>
            <a:r>
              <a:rPr lang="en-US" dirty="0"/>
              <a:t>CHANGING</a:t>
            </a:r>
            <a:br>
              <a:rPr lang="en-US" dirty="0"/>
            </a:br>
            <a:r>
              <a:rPr lang="en-US" dirty="0"/>
              <a:t>THE</a:t>
            </a:r>
            <a:br>
              <a:rPr lang="en-US" dirty="0"/>
            </a:br>
            <a:r>
              <a:rPr lang="en-US" dirty="0"/>
              <a:t>GREAT,</a:t>
            </a:r>
            <a:br>
              <a:rPr lang="en-US" dirty="0"/>
            </a:br>
            <a:r>
              <a:rPr lang="en-US" dirty="0"/>
              <a:t>BIG</a:t>
            </a:r>
            <a:br>
              <a:rPr lang="en-US" dirty="0"/>
            </a:br>
            <a:r>
              <a:rPr lang="en-US" dirty="0"/>
              <a:t>WORLD</a:t>
            </a:r>
          </a:p>
        </p:txBody>
      </p:sp>
      <p:sp>
        <p:nvSpPr>
          <p:cNvPr id="5" name="Slide Number Placeholder 4"/>
          <p:cNvSpPr>
            <a:spLocks noGrp="1"/>
          </p:cNvSpPr>
          <p:nvPr>
            <p:ph type="sldNum" sz="quarter" idx="12"/>
          </p:nvPr>
        </p:nvSpPr>
        <p:spPr>
          <a:xfrm>
            <a:off x="6526774" y="6429217"/>
            <a:ext cx="2057400" cy="365125"/>
          </a:xfrm>
          <a:prstGeom prst="rect">
            <a:avLst/>
          </a:prstGeom>
        </p:spPr>
        <p:txBody>
          <a:bodyPr/>
          <a:lstStyle>
            <a:lvl1pPr algn="r">
              <a:defRPr sz="1000" b="1" i="0">
                <a:solidFill>
                  <a:schemeClr val="bg1"/>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2" name="Straight Connector 11"/>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9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BU Center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8865" y="908553"/>
            <a:ext cx="6612962" cy="1131784"/>
          </a:xfrm>
          <a:prstGeom prst="rect">
            <a:avLst/>
          </a:prstGeom>
        </p:spPr>
        <p:txBody>
          <a:bodyPr anchor="t" anchorCtr="0">
            <a:normAutofit/>
          </a:bodyPr>
          <a:lstStyle>
            <a:lvl1pPr>
              <a:lnSpc>
                <a:spcPct val="80000"/>
              </a:lnSpc>
              <a:defRPr sz="3600" b="0" i="0" baseline="0">
                <a:solidFill>
                  <a:schemeClr val="tx1"/>
                </a:solidFill>
                <a:latin typeface="Effra Heavy" charset="0"/>
                <a:ea typeface="Effra Heavy" charset="0"/>
                <a:cs typeface="Effra Heavy" charset="0"/>
              </a:defRPr>
            </a:lvl1pPr>
          </a:lstStyle>
          <a:p>
            <a:r>
              <a:rPr lang="en-US" dirty="0"/>
              <a:t>Examining A Single</a:t>
            </a:r>
            <a:br>
              <a:rPr lang="en-US" dirty="0"/>
            </a:br>
            <a:r>
              <a:rPr lang="en-US" dirty="0"/>
              <a:t>Molecule</a:t>
            </a:r>
          </a:p>
        </p:txBody>
      </p:sp>
      <p:sp>
        <p:nvSpPr>
          <p:cNvPr id="3" name="Text Placeholder 2"/>
          <p:cNvSpPr>
            <a:spLocks noGrp="1"/>
          </p:cNvSpPr>
          <p:nvPr>
            <p:ph type="body" idx="1" hasCustomPrompt="1"/>
          </p:nvPr>
        </p:nvSpPr>
        <p:spPr>
          <a:xfrm>
            <a:off x="1238865" y="2141908"/>
            <a:ext cx="6612962"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a:t>
            </a:r>
            <a:r>
              <a:rPr lang="en-US" dirty="0"/>
              <a:t> </a:t>
            </a:r>
            <a:r>
              <a:rPr lang="en-US" dirty="0" err="1"/>
              <a:t>Bereptatur</a:t>
            </a:r>
            <a:r>
              <a:rPr lang="en-US" dirty="0"/>
              <a:t> re </a:t>
            </a:r>
            <a:r>
              <a:rPr lang="en-US" dirty="0" err="1"/>
              <a:t>sinctorio</a:t>
            </a:r>
            <a:endParaRPr lang="en-US" dirty="0"/>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is </a:t>
            </a:r>
            <a:r>
              <a:rPr lang="en-US" dirty="0" err="1"/>
              <a:t>sitis</a:t>
            </a:r>
            <a:r>
              <a:rPr lang="en-US" dirty="0"/>
              <a:t> </a:t>
            </a:r>
            <a:r>
              <a:rPr lang="en-US" dirty="0" err="1"/>
              <a:t>mosanim</a:t>
            </a:r>
            <a:r>
              <a:rPr lang="en-US" dirty="0"/>
              <a:t> </a:t>
            </a:r>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a:t>
            </a:r>
            <a:r>
              <a:rPr lang="en-US" dirty="0"/>
              <a:t> se </a:t>
            </a:r>
            <a:r>
              <a:rPr lang="en-US" dirty="0" err="1"/>
              <a:t>eosaerum</a:t>
            </a:r>
            <a:r>
              <a:rPr lang="en-US" dirty="0"/>
              <a:t> qui </a:t>
            </a:r>
            <a:r>
              <a:rPr lang="en-US" dirty="0" err="1"/>
              <a:t>offictius</a:t>
            </a:r>
            <a:r>
              <a:rPr lang="en-US" dirty="0"/>
              <a:t> </a:t>
            </a:r>
            <a:r>
              <a:rPr lang="en-US" dirty="0" err="1"/>
              <a:t>nobit</a:t>
            </a:r>
            <a:r>
              <a:rPr lang="en-US" dirty="0"/>
              <a:t> </a:t>
            </a:r>
            <a:r>
              <a:rPr lang="en-US" dirty="0" err="1"/>
              <a:t>alique</a:t>
            </a:r>
            <a:r>
              <a:rPr lang="en-US" dirty="0"/>
              <a:t> non </a:t>
            </a:r>
            <a:r>
              <a:rPr lang="en-US" dirty="0" err="1"/>
              <a:t>nonsenis</a:t>
            </a:r>
            <a:r>
              <a:rPr lang="en-US" dirty="0"/>
              <a:t> rem </a:t>
            </a:r>
            <a:r>
              <a:rPr lang="en-US" dirty="0" err="1"/>
              <a:t>saecus</a:t>
            </a:r>
            <a:r>
              <a:rPr lang="en-US" dirty="0"/>
              <a:t>.</a:t>
            </a:r>
          </a:p>
          <a:p>
            <a:pPr lvl="0"/>
            <a:endParaRPr lang="en-US" dirty="0"/>
          </a:p>
          <a:p>
            <a:pPr lvl="0"/>
            <a:r>
              <a:rPr lang="en-US" dirty="0" err="1"/>
              <a:t>Fugiam</a:t>
            </a:r>
            <a:r>
              <a:rPr lang="en-US" dirty="0"/>
              <a:t>, </a:t>
            </a:r>
            <a:r>
              <a:rPr lang="en-US" dirty="0" err="1"/>
              <a:t>ut</a:t>
            </a:r>
            <a:r>
              <a:rPr lang="en-US" dirty="0"/>
              <a:t> </a:t>
            </a:r>
            <a:r>
              <a:rPr lang="en-US" dirty="0" err="1"/>
              <a:t>apellorum</a:t>
            </a:r>
            <a:r>
              <a:rPr lang="en-US" dirty="0"/>
              <a:t> re </a:t>
            </a:r>
            <a:r>
              <a:rPr lang="en-US" dirty="0" err="1"/>
              <a:t>occatet</a:t>
            </a:r>
            <a:r>
              <a:rPr lang="en-US" dirty="0"/>
              <a:t> </a:t>
            </a:r>
            <a:r>
              <a:rPr lang="en-US" dirty="0" err="1"/>
              <a:t>evento</a:t>
            </a:r>
            <a:r>
              <a:rPr lang="en-US" dirty="0"/>
              <a:t> </a:t>
            </a:r>
            <a:r>
              <a:rPr lang="en-US" dirty="0" err="1"/>
              <a:t>consequas</a:t>
            </a:r>
            <a:r>
              <a:rPr lang="en-US" dirty="0"/>
              <a:t> nit </a:t>
            </a:r>
            <a:r>
              <a:rPr lang="en-US" dirty="0" err="1"/>
              <a:t>eatur</a:t>
            </a:r>
            <a:r>
              <a:rPr lang="en-US" dirty="0"/>
              <a:t>? Bea </a:t>
            </a:r>
            <a:r>
              <a:rPr lang="en-US" dirty="0" err="1"/>
              <a:t>dolorpo</a:t>
            </a:r>
            <a:r>
              <a:rPr lang="en-US" dirty="0"/>
              <a:t> </a:t>
            </a:r>
            <a:r>
              <a:rPr lang="en-US" dirty="0" err="1"/>
              <a:t>rrorrum</a:t>
            </a:r>
            <a:r>
              <a:rPr lang="en-US" dirty="0"/>
              <a:t> </a:t>
            </a:r>
            <a:r>
              <a:rPr lang="en-US" dirty="0" err="1"/>
              <a:t>fuga</a:t>
            </a:r>
            <a:r>
              <a:rPr lang="en-US" dirty="0"/>
              <a:t>. </a:t>
            </a:r>
            <a:r>
              <a:rPr lang="en-US" dirty="0" err="1"/>
              <a:t>Pictam</a:t>
            </a:r>
            <a:r>
              <a:rPr lang="en-US" dirty="0"/>
              <a:t> </a:t>
            </a:r>
            <a:r>
              <a:rPr lang="en-US" dirty="0" err="1"/>
              <a:t>ent</a:t>
            </a:r>
            <a:r>
              <a:rPr lang="en-US" dirty="0"/>
              <a:t> </a:t>
            </a:r>
            <a:r>
              <a:rPr lang="en-US" dirty="0" err="1"/>
              <a:t>anis</a:t>
            </a:r>
            <a:r>
              <a:rPr lang="en-US" dirty="0"/>
              <a:t> </a:t>
            </a:r>
            <a:r>
              <a:rPr lang="en-US" dirty="0" err="1"/>
              <a:t>dolutem</a:t>
            </a:r>
            <a:r>
              <a:rPr lang="en-US" dirty="0"/>
              <a:t> </a:t>
            </a:r>
            <a:r>
              <a:rPr lang="en-US" dirty="0" err="1"/>
              <a:t>audis</a:t>
            </a:r>
            <a:r>
              <a:rPr lang="en-US" dirty="0"/>
              <a:t> </a:t>
            </a:r>
            <a:r>
              <a:rPr lang="en-US" dirty="0" err="1"/>
              <a:t>doluptas</a:t>
            </a:r>
            <a:r>
              <a:rPr lang="en-US" dirty="0"/>
              <a:t> quo </a:t>
            </a:r>
            <a:r>
              <a:rPr lang="en-US" dirty="0" err="1"/>
              <a:t>cusdam</a:t>
            </a:r>
            <a:r>
              <a:rPr lang="en-US" dirty="0"/>
              <a:t> </a:t>
            </a:r>
            <a:r>
              <a:rPr lang="en-US" dirty="0" err="1"/>
              <a:t>arcit</a:t>
            </a:r>
            <a:r>
              <a:rPr lang="en-US" dirty="0"/>
              <a:t> </a:t>
            </a:r>
            <a:r>
              <a:rPr lang="en-US" dirty="0" err="1"/>
              <a:t>pos</a:t>
            </a:r>
            <a:r>
              <a:rPr lang="en-US" dirty="0"/>
              <a:t> </a:t>
            </a:r>
            <a:r>
              <a:rPr lang="en-US" dirty="0" err="1"/>
              <a:t>alibusam</a:t>
            </a:r>
            <a:r>
              <a:rPr lang="en-US" dirty="0"/>
              <a:t> as </a:t>
            </a:r>
            <a:r>
              <a:rPr lang="en-US" dirty="0" err="1"/>
              <a:t>estiunt</a:t>
            </a:r>
            <a:r>
              <a:rPr lang="en-US" dirty="0"/>
              <a:t>.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Maecenas </a:t>
            </a:r>
            <a:r>
              <a:rPr lang="en-US" dirty="0" err="1"/>
              <a:t>ultricies</a:t>
            </a:r>
            <a:r>
              <a:rPr lang="en-US" dirty="0"/>
              <a:t> </a:t>
            </a:r>
            <a:r>
              <a:rPr lang="en-US" dirty="0" err="1"/>
              <a:t>nec</a:t>
            </a:r>
            <a:r>
              <a:rPr lang="en-US" dirty="0"/>
              <a:t> </a:t>
            </a:r>
            <a:r>
              <a:rPr lang="en-US" dirty="0" err="1"/>
              <a:t>orci</a:t>
            </a:r>
            <a:r>
              <a:rPr lang="en-US" dirty="0"/>
              <a:t> et </a:t>
            </a:r>
            <a:r>
              <a:rPr lang="en-US" dirty="0" err="1"/>
              <a:t>facilisis</a:t>
            </a:r>
            <a:r>
              <a:rPr lang="en-US" dirty="0"/>
              <a:t>. </a:t>
            </a:r>
            <a:r>
              <a:rPr lang="en-US" dirty="0" err="1"/>
              <a:t>Aenean</a:t>
            </a:r>
            <a:r>
              <a:rPr lang="en-US" dirty="0"/>
              <a:t> porta </a:t>
            </a:r>
            <a:r>
              <a:rPr lang="en-US" dirty="0" err="1"/>
              <a:t>orci</a:t>
            </a:r>
            <a:r>
              <a:rPr lang="en-US" dirty="0"/>
              <a:t> magna, at </a:t>
            </a:r>
            <a:r>
              <a:rPr lang="en-US" dirty="0" err="1"/>
              <a:t>varius</a:t>
            </a:r>
            <a:r>
              <a:rPr lang="en-US" dirty="0"/>
              <a:t> dolor </a:t>
            </a:r>
            <a:r>
              <a:rPr lang="en-US" dirty="0" err="1"/>
              <a:t>viverra</a:t>
            </a:r>
            <a:r>
              <a:rPr lang="en-US" dirty="0"/>
              <a:t> id. </a:t>
            </a:r>
            <a:r>
              <a:rPr lang="en-US" dirty="0" err="1"/>
              <a:t>Vestibulum</a:t>
            </a:r>
            <a:r>
              <a:rPr lang="en-US" dirty="0"/>
              <a:t> ac semper </a:t>
            </a:r>
            <a:r>
              <a:rPr lang="en-US" dirty="0" err="1"/>
              <a:t>tortor</a:t>
            </a:r>
            <a:r>
              <a:rPr lang="en-US" dirty="0"/>
              <a:t>. </a:t>
            </a:r>
            <a:r>
              <a:rPr lang="en-US" dirty="0" err="1"/>
              <a:t>Morbi</a:t>
            </a:r>
            <a:r>
              <a:rPr lang="en-US" dirty="0"/>
              <a:t> </a:t>
            </a:r>
            <a:r>
              <a:rPr lang="en-US" dirty="0" err="1"/>
              <a:t>euismod</a:t>
            </a:r>
            <a:r>
              <a:rPr lang="en-US" dirty="0"/>
              <a:t> </a:t>
            </a:r>
            <a:r>
              <a:rPr lang="en-US" dirty="0" err="1"/>
              <a:t>est</a:t>
            </a:r>
            <a:r>
              <a:rPr lang="en-US" dirty="0"/>
              <a:t> nisi, </a:t>
            </a:r>
            <a:r>
              <a:rPr lang="en-US" dirty="0" err="1"/>
              <a:t>ut</a:t>
            </a:r>
            <a:r>
              <a:rPr lang="en-US" dirty="0"/>
              <a:t> </a:t>
            </a:r>
            <a:r>
              <a:rPr lang="en-US" dirty="0" err="1"/>
              <a:t>feugiat</a:t>
            </a:r>
            <a:r>
              <a:rPr lang="en-US" dirty="0"/>
              <a:t> </a:t>
            </a:r>
            <a:r>
              <a:rPr lang="en-US" dirty="0" err="1"/>
              <a:t>nulla</a:t>
            </a:r>
            <a:r>
              <a:rPr lang="en-US" dirty="0"/>
              <a:t> </a:t>
            </a:r>
            <a:r>
              <a:rPr lang="en-US" dirty="0" err="1"/>
              <a:t>vulputate</a:t>
            </a:r>
            <a:r>
              <a:rPr lang="en-US" dirty="0"/>
              <a:t> in. Nam </a:t>
            </a:r>
            <a:r>
              <a:rPr lang="en-US" dirty="0" err="1"/>
              <a:t>ut</a:t>
            </a:r>
            <a:r>
              <a:rPr lang="en-US" dirty="0"/>
              <a:t> </a:t>
            </a:r>
            <a:r>
              <a:rPr lang="en-US" dirty="0" err="1"/>
              <a:t>elit</a:t>
            </a:r>
            <a:r>
              <a:rPr lang="en-US" dirty="0"/>
              <a:t> ac </a:t>
            </a:r>
            <a:r>
              <a:rPr lang="en-US" dirty="0" err="1"/>
              <a:t>lorem</a:t>
            </a:r>
            <a:r>
              <a:rPr lang="en-US" dirty="0"/>
              <a:t> </a:t>
            </a:r>
            <a:r>
              <a:rPr lang="en-US" dirty="0" err="1"/>
              <a:t>vestibulum</a:t>
            </a:r>
            <a:r>
              <a:rPr lang="en-US" dirty="0"/>
              <a:t> </a:t>
            </a:r>
            <a:r>
              <a:rPr lang="en-US" dirty="0" err="1"/>
              <a:t>rutrum</a:t>
            </a:r>
            <a:r>
              <a:rPr lang="en-US" dirty="0"/>
              <a:t>. </a:t>
            </a:r>
            <a:r>
              <a:rPr lang="en-US" dirty="0" err="1"/>
              <a:t>Proin</a:t>
            </a:r>
            <a:r>
              <a:rPr lang="en-US" dirty="0"/>
              <a:t> sit </a:t>
            </a:r>
            <a:r>
              <a:rPr lang="en-US" dirty="0" err="1"/>
              <a:t>amet</a:t>
            </a:r>
            <a:r>
              <a:rPr lang="en-US" dirty="0"/>
              <a:t> </a:t>
            </a:r>
            <a:r>
              <a:rPr lang="en-US" dirty="0" err="1"/>
              <a:t>ipsum</a:t>
            </a:r>
            <a:r>
              <a:rPr lang="en-US" dirty="0"/>
              <a:t> </a:t>
            </a:r>
            <a:r>
              <a:rPr lang="en-US" dirty="0" err="1"/>
              <a:t>ut</a:t>
            </a:r>
            <a:r>
              <a:rPr lang="en-US" dirty="0"/>
              <a:t> quam </a:t>
            </a:r>
            <a:r>
              <a:rPr lang="en-US" dirty="0" err="1"/>
              <a:t>ultricies</a:t>
            </a:r>
            <a:r>
              <a:rPr lang="en-US" dirty="0"/>
              <a:t> </a:t>
            </a:r>
            <a:r>
              <a:rPr lang="en-US" dirty="0" err="1"/>
              <a:t>venenatis</a:t>
            </a:r>
            <a:r>
              <a:rPr lang="en-US" dirty="0"/>
              <a:t>. </a:t>
            </a:r>
            <a:r>
              <a:rPr lang="en-US" dirty="0" err="1"/>
              <a:t>Quisque</a:t>
            </a:r>
            <a:r>
              <a:rPr lang="en-US" dirty="0"/>
              <a:t> et </a:t>
            </a:r>
            <a:r>
              <a:rPr lang="en-US" dirty="0" err="1"/>
              <a:t>lectus</a:t>
            </a:r>
            <a:r>
              <a:rPr lang="en-US" dirty="0"/>
              <a:t> </a:t>
            </a:r>
            <a:r>
              <a:rPr lang="en-US" dirty="0" err="1"/>
              <a:t>hendrerit</a:t>
            </a:r>
            <a:r>
              <a:rPr lang="en-US" dirty="0"/>
              <a:t> </a:t>
            </a:r>
            <a:r>
              <a:rPr lang="en-US" dirty="0" err="1"/>
              <a:t>leo</a:t>
            </a:r>
            <a:r>
              <a:rPr lang="en-US" dirty="0"/>
              <a:t> </a:t>
            </a:r>
            <a:r>
              <a:rPr lang="en-US" dirty="0" err="1"/>
              <a:t>ultrices</a:t>
            </a:r>
            <a:r>
              <a:rPr lang="en-US" dirty="0"/>
              <a:t> </a:t>
            </a:r>
            <a:r>
              <a:rPr lang="en-US" dirty="0" err="1"/>
              <a:t>tristique</a:t>
            </a:r>
            <a:r>
              <a:rPr lang="en-US" dirty="0"/>
              <a:t>. Nam at </a:t>
            </a:r>
            <a:r>
              <a:rPr lang="en-US" dirty="0" err="1"/>
              <a:t>sem</a:t>
            </a:r>
            <a:r>
              <a:rPr lang="en-US" dirty="0"/>
              <a:t> </a:t>
            </a:r>
            <a:r>
              <a:rPr lang="en-US" dirty="0" err="1"/>
              <a:t>tincidunt</a:t>
            </a:r>
            <a:r>
              <a:rPr lang="en-US" dirty="0"/>
              <a:t>, </a:t>
            </a:r>
            <a:r>
              <a:rPr lang="en-US" dirty="0" err="1"/>
              <a:t>malesuada</a:t>
            </a:r>
            <a:r>
              <a:rPr lang="en-US" dirty="0"/>
              <a:t> </a:t>
            </a:r>
            <a:r>
              <a:rPr lang="en-US" dirty="0" err="1"/>
              <a:t>enim</a:t>
            </a:r>
            <a:r>
              <a:rPr lang="en-US" dirty="0"/>
              <a:t> ac, </a:t>
            </a:r>
            <a:r>
              <a:rPr lang="en-US" dirty="0" err="1"/>
              <a:t>iaculis</a:t>
            </a:r>
            <a:r>
              <a:rPr lang="en-US" dirty="0"/>
              <a:t> </a:t>
            </a:r>
            <a:r>
              <a:rPr lang="en-US" dirty="0" err="1"/>
              <a:t>neque</a:t>
            </a:r>
            <a:r>
              <a:rPr lang="en-US" dirty="0"/>
              <a:t>. </a:t>
            </a:r>
            <a:r>
              <a:rPr lang="en-US" dirty="0" err="1"/>
              <a:t>Curabitur</a:t>
            </a:r>
            <a:r>
              <a:rPr lang="en-US" dirty="0"/>
              <a:t> </a:t>
            </a:r>
            <a:r>
              <a:rPr lang="en-US" dirty="0" err="1"/>
              <a:t>elementum</a:t>
            </a:r>
            <a:r>
              <a:rPr lang="en-US" dirty="0"/>
              <a:t> </a:t>
            </a:r>
            <a:r>
              <a:rPr lang="en-US" dirty="0" err="1"/>
              <a:t>lobortis</a:t>
            </a:r>
            <a:r>
              <a:rPr lang="en-US" dirty="0"/>
              <a:t> </a:t>
            </a:r>
            <a:r>
              <a:rPr lang="en-US" dirty="0" err="1"/>
              <a:t>suscipit</a:t>
            </a:r>
            <a:r>
              <a:rPr lang="en-US" dirty="0"/>
              <a:t>. </a:t>
            </a:r>
            <a:r>
              <a:rPr lang="en-US" dirty="0" err="1"/>
              <a:t>Nullam</a:t>
            </a:r>
            <a:r>
              <a:rPr lang="en-US" dirty="0"/>
              <a:t> in </a:t>
            </a:r>
            <a:r>
              <a:rPr lang="en-US" dirty="0" err="1"/>
              <a:t>ornare</a:t>
            </a:r>
            <a:r>
              <a:rPr lang="en-US" dirty="0"/>
              <a:t> </a:t>
            </a:r>
            <a:r>
              <a:rPr lang="en-US" dirty="0" err="1"/>
              <a:t>sapien</a:t>
            </a:r>
            <a:r>
              <a:rPr lang="en-US" dirty="0"/>
              <a:t>. </a:t>
            </a:r>
            <a:r>
              <a:rPr lang="en-US" dirty="0" err="1"/>
              <a:t>Suspendisse</a:t>
            </a:r>
            <a:r>
              <a:rPr lang="en-US" dirty="0"/>
              <a:t> sit </a:t>
            </a:r>
            <a:r>
              <a:rPr lang="en-US" dirty="0" err="1"/>
              <a:t>amet</a:t>
            </a:r>
            <a:r>
              <a:rPr lang="en-US" dirty="0"/>
              <a:t> </a:t>
            </a:r>
            <a:r>
              <a:rPr lang="en-US" dirty="0" err="1"/>
              <a:t>urna</a:t>
            </a:r>
            <a:r>
              <a:rPr lang="en-US" dirty="0"/>
              <a:t> </a:t>
            </a:r>
            <a:r>
              <a:rPr lang="en-US" dirty="0" err="1"/>
              <a:t>interdum</a:t>
            </a:r>
            <a:r>
              <a:rPr lang="en-US" dirty="0"/>
              <a:t>, </a:t>
            </a:r>
            <a:r>
              <a:rPr lang="en-US" dirty="0" err="1"/>
              <a:t>mattis</a:t>
            </a:r>
            <a:r>
              <a:rPr lang="en-US" dirty="0"/>
              <a:t> </a:t>
            </a:r>
            <a:r>
              <a:rPr lang="en-US" dirty="0" err="1"/>
              <a:t>tortor</a:t>
            </a:r>
            <a:r>
              <a:rPr lang="en-US" dirty="0"/>
              <a:t> vitae, </a:t>
            </a:r>
            <a:r>
              <a:rPr lang="en-US" dirty="0" err="1"/>
              <a:t>varius</a:t>
            </a:r>
            <a:r>
              <a:rPr lang="en-US" dirty="0"/>
              <a:t> ante. </a:t>
            </a:r>
          </a:p>
          <a:p>
            <a:pPr lvl="0"/>
            <a:endParaRPr lang="en-US" dirty="0"/>
          </a:p>
          <a:p>
            <a:pPr lvl="0"/>
            <a:r>
              <a:rPr lang="en-US" dirty="0" err="1"/>
              <a:t>Quisque</a:t>
            </a:r>
            <a:r>
              <a:rPr lang="en-US" dirty="0"/>
              <a:t> </a:t>
            </a:r>
            <a:r>
              <a:rPr lang="en-US" dirty="0" err="1"/>
              <a:t>fermentum</a:t>
            </a:r>
            <a:r>
              <a:rPr lang="en-US" dirty="0"/>
              <a:t>, </a:t>
            </a:r>
            <a:r>
              <a:rPr lang="en-US" dirty="0" err="1"/>
              <a:t>erat</a:t>
            </a:r>
            <a:r>
              <a:rPr lang="en-US" dirty="0"/>
              <a:t> </a:t>
            </a:r>
            <a:r>
              <a:rPr lang="en-US" dirty="0" err="1"/>
              <a:t>eu</a:t>
            </a:r>
            <a:r>
              <a:rPr lang="en-US" dirty="0"/>
              <a:t> </a:t>
            </a:r>
            <a:r>
              <a:rPr lang="en-US" dirty="0" err="1"/>
              <a:t>efficitur</a:t>
            </a:r>
            <a:r>
              <a:rPr lang="en-US" dirty="0"/>
              <a:t> </a:t>
            </a:r>
            <a:r>
              <a:rPr lang="en-US" dirty="0" err="1"/>
              <a:t>tincidunt</a:t>
            </a:r>
            <a:r>
              <a:rPr lang="en-US" dirty="0"/>
              <a:t>, </a:t>
            </a:r>
            <a:r>
              <a:rPr lang="en-US" dirty="0" err="1"/>
              <a:t>felis</a:t>
            </a:r>
            <a:r>
              <a:rPr lang="en-US" dirty="0"/>
              <a:t> </a:t>
            </a:r>
            <a:r>
              <a:rPr lang="en-US" dirty="0" err="1"/>
              <a:t>erat</a:t>
            </a:r>
            <a:r>
              <a:rPr lang="en-US" dirty="0"/>
              <a:t> </a:t>
            </a:r>
            <a:r>
              <a:rPr lang="en-US" dirty="0" err="1"/>
              <a:t>suscipit</a:t>
            </a:r>
            <a:r>
              <a:rPr lang="en-US" dirty="0"/>
              <a:t> </a:t>
            </a:r>
            <a:r>
              <a:rPr lang="en-US" dirty="0" err="1"/>
              <a:t>arcu</a:t>
            </a:r>
            <a:r>
              <a:rPr lang="en-US" dirty="0"/>
              <a:t>, non </a:t>
            </a:r>
            <a:r>
              <a:rPr lang="en-US" dirty="0" err="1"/>
              <a:t>finibus</a:t>
            </a:r>
            <a:r>
              <a:rPr lang="en-US" dirty="0"/>
              <a:t> </a:t>
            </a:r>
            <a:r>
              <a:rPr lang="en-US" dirty="0" err="1"/>
              <a:t>justo</a:t>
            </a:r>
            <a:r>
              <a:rPr lang="en-US" dirty="0"/>
              <a:t> </a:t>
            </a:r>
            <a:r>
              <a:rPr lang="en-US" dirty="0" err="1"/>
              <a:t>elit</a:t>
            </a:r>
            <a:r>
              <a:rPr lang="en-US" dirty="0"/>
              <a:t> at quam. Nam </a:t>
            </a:r>
            <a:r>
              <a:rPr lang="en-US" dirty="0" err="1"/>
              <a:t>vulputate</a:t>
            </a:r>
            <a:r>
              <a:rPr lang="en-US" dirty="0"/>
              <a:t> ante </a:t>
            </a:r>
            <a:r>
              <a:rPr lang="en-US" dirty="0" err="1"/>
              <a:t>eu</a:t>
            </a:r>
            <a:r>
              <a:rPr lang="en-US" dirty="0"/>
              <a:t> dui </a:t>
            </a:r>
            <a:r>
              <a:rPr lang="en-US" dirty="0" err="1"/>
              <a:t>accumsan</a:t>
            </a:r>
            <a:r>
              <a:rPr lang="en-US" dirty="0"/>
              <a:t>, et </a:t>
            </a:r>
            <a:r>
              <a:rPr lang="en-US" dirty="0" err="1"/>
              <a:t>molestie</a:t>
            </a:r>
            <a:r>
              <a:rPr lang="en-US" dirty="0"/>
              <a:t> </a:t>
            </a:r>
            <a:r>
              <a:rPr lang="en-US" dirty="0" err="1"/>
              <a:t>mauris</a:t>
            </a:r>
            <a:r>
              <a:rPr lang="en-US" dirty="0"/>
              <a:t> </a:t>
            </a:r>
            <a:r>
              <a:rPr lang="en-US" dirty="0" err="1"/>
              <a:t>tincidunt</a:t>
            </a:r>
            <a:r>
              <a:rPr lang="en-US" dirty="0"/>
              <a:t>. </a:t>
            </a:r>
            <a:r>
              <a:rPr lang="en-US" dirty="0" err="1"/>
              <a:t>Donec</a:t>
            </a:r>
            <a:r>
              <a:rPr lang="en-US" dirty="0"/>
              <a:t> </a:t>
            </a:r>
            <a:r>
              <a:rPr lang="en-US" dirty="0" err="1"/>
              <a:t>volutpat</a:t>
            </a:r>
            <a:r>
              <a:rPr lang="en-US" dirty="0"/>
              <a:t> </a:t>
            </a:r>
            <a:r>
              <a:rPr lang="en-US" dirty="0" err="1"/>
              <a:t>ut</a:t>
            </a:r>
            <a:r>
              <a:rPr lang="en-US" dirty="0"/>
              <a:t> ex </a:t>
            </a:r>
            <a:r>
              <a:rPr lang="en-US" dirty="0" err="1"/>
              <a:t>eu</a:t>
            </a:r>
            <a:r>
              <a:rPr lang="en-US" dirty="0"/>
              <a:t> </a:t>
            </a:r>
            <a:r>
              <a:rPr lang="en-US" dirty="0" err="1"/>
              <a:t>ultricies</a:t>
            </a:r>
            <a:r>
              <a:rPr lang="en-US" dirty="0"/>
              <a:t>. </a:t>
            </a:r>
            <a:r>
              <a:rPr lang="en-US" dirty="0" err="1"/>
              <a:t>Quisque</a:t>
            </a:r>
            <a:r>
              <a:rPr lang="en-US" dirty="0"/>
              <a:t> </a:t>
            </a:r>
            <a:r>
              <a:rPr lang="en-US" dirty="0" err="1"/>
              <a:t>mattis</a:t>
            </a:r>
            <a:r>
              <a:rPr lang="en-US" dirty="0"/>
              <a:t> quam et </a:t>
            </a:r>
            <a:r>
              <a:rPr lang="en-US" dirty="0" err="1"/>
              <a:t>lectus</a:t>
            </a:r>
            <a:r>
              <a:rPr lang="en-US" dirty="0"/>
              <a:t> </a:t>
            </a:r>
            <a:r>
              <a:rPr lang="en-US" dirty="0" err="1"/>
              <a:t>lobortis</a:t>
            </a:r>
            <a:r>
              <a:rPr lang="en-US" dirty="0"/>
              <a:t> </a:t>
            </a:r>
            <a:r>
              <a:rPr lang="en-US" dirty="0" err="1"/>
              <a:t>consectetur</a:t>
            </a:r>
            <a:r>
              <a:rPr lang="en-US" dirty="0"/>
              <a:t>. </a:t>
            </a:r>
            <a:r>
              <a:rPr lang="en-US" dirty="0" err="1"/>
              <a:t>Suspendisse</a:t>
            </a:r>
            <a:r>
              <a:rPr lang="en-US" dirty="0"/>
              <a:t> </a:t>
            </a:r>
            <a:r>
              <a:rPr lang="en-US" dirty="0" err="1"/>
              <a:t>potenti</a:t>
            </a:r>
            <a:r>
              <a:rPr lang="en-US" dirty="0"/>
              <a:t>.</a:t>
            </a:r>
          </a:p>
        </p:txBody>
      </p:sp>
      <p:sp>
        <p:nvSpPr>
          <p:cNvPr id="6"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Centered Text-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Text Placeholder 2"/>
          <p:cNvSpPr>
            <a:spLocks noGrp="1"/>
          </p:cNvSpPr>
          <p:nvPr>
            <p:ph type="body" idx="1" hasCustomPrompt="1"/>
          </p:nvPr>
        </p:nvSpPr>
        <p:spPr>
          <a:xfrm>
            <a:off x="1233016"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endParaRPr lang="en-US" dirty="0"/>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laoreet</a:t>
            </a:r>
            <a:r>
              <a:rPr lang="en-US" dirty="0"/>
              <a:t> </a:t>
            </a:r>
            <a:r>
              <a:rPr lang="en-US" dirty="0" err="1"/>
              <a:t>vel</a:t>
            </a:r>
            <a:r>
              <a:rPr lang="en-US" dirty="0"/>
              <a:t>, porta </a:t>
            </a:r>
            <a:r>
              <a:rPr lang="en-US" dirty="0" err="1"/>
              <a:t>eget</a:t>
            </a:r>
            <a:r>
              <a:rPr lang="en-US" dirty="0"/>
              <a:t> ipsum. </a:t>
            </a:r>
          </a:p>
          <a:p>
            <a:pPr lvl="0"/>
            <a:endParaRPr lang="en-US" dirty="0"/>
          </a:p>
          <a:p>
            <a:pPr lvl="0"/>
            <a:r>
              <a:rPr lang="en-US" dirty="0" err="1"/>
              <a:t>Curabitur</a:t>
            </a:r>
            <a:r>
              <a:rPr lang="en-US" dirty="0"/>
              <a:t> ac </a:t>
            </a:r>
            <a:r>
              <a:rPr lang="en-US" dirty="0" err="1"/>
              <a:t>porttitor</a:t>
            </a:r>
            <a:r>
              <a:rPr lang="en-US" dirty="0"/>
              <a:t> dolor, a </a:t>
            </a:r>
            <a:r>
              <a:rPr lang="en-US" dirty="0" err="1"/>
              <a:t>euismod</a:t>
            </a:r>
            <a:r>
              <a:rPr lang="en-US" dirty="0"/>
              <a:t> ante. </a:t>
            </a:r>
            <a:r>
              <a:rPr lang="en-US" dirty="0" err="1"/>
              <a:t>Pellentesque</a:t>
            </a:r>
            <a:r>
              <a:rPr lang="en-US" dirty="0"/>
              <a:t> </a:t>
            </a:r>
            <a:r>
              <a:rPr lang="en-US" dirty="0" err="1"/>
              <a:t>iaculis</a:t>
            </a:r>
            <a:r>
              <a:rPr lang="en-US" dirty="0"/>
              <a:t> </a:t>
            </a:r>
            <a:r>
              <a:rPr lang="en-US" dirty="0" err="1"/>
              <a:t>consectetur</a:t>
            </a:r>
            <a:r>
              <a:rPr lang="en-US" dirty="0"/>
              <a:t> </a:t>
            </a:r>
            <a:r>
              <a:rPr lang="en-US" dirty="0" err="1"/>
              <a:t>augue</a:t>
            </a:r>
            <a:r>
              <a:rPr lang="en-US" dirty="0"/>
              <a:t> </a:t>
            </a:r>
            <a:r>
              <a:rPr lang="en-US" dirty="0" err="1"/>
              <a:t>tristique</a:t>
            </a:r>
            <a:r>
              <a:rPr lang="en-US" dirty="0"/>
              <a:t> </a:t>
            </a:r>
            <a:r>
              <a:rPr lang="en-US" dirty="0" err="1"/>
              <a:t>consectetur</a:t>
            </a:r>
            <a:r>
              <a:rPr lang="en-US" dirty="0"/>
              <a:t>. Nam </a:t>
            </a:r>
            <a:r>
              <a:rPr lang="en-US" dirty="0" err="1"/>
              <a:t>porttitor</a:t>
            </a:r>
            <a:r>
              <a:rPr lang="en-US" dirty="0"/>
              <a:t> ligula </a:t>
            </a:r>
            <a:r>
              <a:rPr lang="en-US" dirty="0" err="1"/>
              <a:t>ornare</a:t>
            </a:r>
            <a:r>
              <a:rPr lang="en-US" dirty="0"/>
              <a:t>, </a:t>
            </a:r>
            <a:r>
              <a:rPr lang="en-US" dirty="0" err="1"/>
              <a:t>rutrum</a:t>
            </a:r>
            <a:r>
              <a:rPr lang="en-US" dirty="0"/>
              <a:t> ipsum at, </a:t>
            </a:r>
            <a:r>
              <a:rPr lang="en-US" dirty="0" err="1"/>
              <a:t>imperdiet</a:t>
            </a:r>
            <a:r>
              <a:rPr lang="en-US" dirty="0"/>
              <a:t> </a:t>
            </a:r>
            <a:r>
              <a:rPr lang="en-US" dirty="0" err="1"/>
              <a:t>neque</a:t>
            </a:r>
            <a:r>
              <a:rPr lang="en-US" dirty="0"/>
              <a:t>. </a:t>
            </a:r>
            <a:r>
              <a:rPr lang="en-US" dirty="0" err="1"/>
              <a:t>Nulla</a:t>
            </a:r>
            <a:r>
              <a:rPr lang="en-US" dirty="0"/>
              <a:t> </a:t>
            </a:r>
            <a:r>
              <a:rPr lang="en-US" dirty="0" err="1"/>
              <a:t>sollicitudin</a:t>
            </a:r>
            <a:r>
              <a:rPr lang="en-US" dirty="0"/>
              <a:t> </a:t>
            </a:r>
            <a:r>
              <a:rPr lang="en-US" dirty="0" err="1"/>
              <a:t>feugiat</a:t>
            </a:r>
            <a:r>
              <a:rPr lang="en-US" dirty="0"/>
              <a:t> </a:t>
            </a:r>
            <a:r>
              <a:rPr lang="en-US" dirty="0" err="1"/>
              <a:t>elementum</a:t>
            </a:r>
            <a:r>
              <a:rPr lang="en-US" dirty="0"/>
              <a:t>. </a:t>
            </a:r>
          </a:p>
        </p:txBody>
      </p:sp>
      <p:sp>
        <p:nvSpPr>
          <p:cNvPr id="22" name="Text Placeholder 2"/>
          <p:cNvSpPr>
            <a:spLocks noGrp="1"/>
          </p:cNvSpPr>
          <p:nvPr>
            <p:ph type="body" idx="13" hasCustomPrompt="1"/>
          </p:nvPr>
        </p:nvSpPr>
        <p:spPr>
          <a:xfrm>
            <a:off x="4586661"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Duis</a:t>
            </a:r>
            <a:r>
              <a:rPr lang="en-US" dirty="0"/>
              <a:t> </a:t>
            </a:r>
            <a:r>
              <a:rPr lang="en-US" dirty="0" err="1"/>
              <a:t>accumsan</a:t>
            </a:r>
            <a:r>
              <a:rPr lang="en-US" dirty="0"/>
              <a:t> </a:t>
            </a:r>
            <a:r>
              <a:rPr lang="en-US" dirty="0" err="1"/>
              <a:t>faucibus</a:t>
            </a:r>
            <a:r>
              <a:rPr lang="en-US" dirty="0"/>
              <a:t> </a:t>
            </a:r>
            <a:r>
              <a:rPr lang="en-US" dirty="0" err="1"/>
              <a:t>sapien</a:t>
            </a:r>
            <a:r>
              <a:rPr lang="en-US" dirty="0"/>
              <a:t> </a:t>
            </a:r>
            <a:r>
              <a:rPr lang="en-US" dirty="0" err="1"/>
              <a:t>ut</a:t>
            </a:r>
            <a:r>
              <a:rPr lang="en-US" dirty="0"/>
              <a:t> </a:t>
            </a:r>
            <a:r>
              <a:rPr lang="en-US" dirty="0" err="1"/>
              <a:t>faucibus</a:t>
            </a:r>
            <a:r>
              <a:rPr lang="en-US" dirty="0"/>
              <a:t>. </a:t>
            </a:r>
            <a:r>
              <a:rPr lang="en-US" dirty="0" err="1"/>
              <a:t>Nulla</a:t>
            </a:r>
            <a:r>
              <a:rPr lang="en-US" dirty="0"/>
              <a:t> </a:t>
            </a:r>
            <a:r>
              <a:rPr lang="en-US" dirty="0" err="1"/>
              <a:t>porttitor</a:t>
            </a:r>
            <a:r>
              <a:rPr lang="en-US" dirty="0"/>
              <a:t> non lorem vitae </a:t>
            </a:r>
            <a:r>
              <a:rPr lang="en-US" dirty="0" err="1"/>
              <a:t>hendrerit</a:t>
            </a:r>
            <a:r>
              <a:rPr lang="en-US" dirty="0"/>
              <a:t>. </a:t>
            </a:r>
            <a:r>
              <a:rPr lang="en-US" dirty="0" err="1"/>
              <a:t>Vestibulum</a:t>
            </a:r>
            <a:r>
              <a:rPr lang="en-US" dirty="0"/>
              <a:t> </a:t>
            </a:r>
            <a:r>
              <a:rPr lang="en-US" dirty="0" err="1"/>
              <a:t>ut</a:t>
            </a:r>
            <a:r>
              <a:rPr lang="en-US" dirty="0"/>
              <a:t> </a:t>
            </a:r>
            <a:r>
              <a:rPr lang="en-US" dirty="0" err="1"/>
              <a:t>orci</a:t>
            </a:r>
            <a:r>
              <a:rPr lang="en-US" dirty="0"/>
              <a:t> </a:t>
            </a:r>
            <a:r>
              <a:rPr lang="en-US" dirty="0" err="1"/>
              <a:t>efficitur</a:t>
            </a:r>
            <a:r>
              <a:rPr lang="en-US" dirty="0"/>
              <a:t> </a:t>
            </a:r>
            <a:r>
              <a:rPr lang="en-US" dirty="0" err="1"/>
              <a:t>lectus</a:t>
            </a:r>
            <a:r>
              <a:rPr lang="en-US" dirty="0"/>
              <a:t> </a:t>
            </a:r>
            <a:r>
              <a:rPr lang="en-US" dirty="0" err="1"/>
              <a:t>dapibus</a:t>
            </a:r>
            <a:r>
              <a:rPr lang="en-US" dirty="0"/>
              <a:t> </a:t>
            </a:r>
            <a:r>
              <a:rPr lang="en-US" dirty="0" err="1"/>
              <a:t>pulvinar</a:t>
            </a:r>
            <a:r>
              <a:rPr lang="en-US" dirty="0"/>
              <a:t>. Nam </a:t>
            </a:r>
            <a:r>
              <a:rPr lang="en-US" dirty="0" err="1"/>
              <a:t>facilisis</a:t>
            </a:r>
            <a:r>
              <a:rPr lang="en-US" dirty="0"/>
              <a:t> </a:t>
            </a:r>
            <a:r>
              <a:rPr lang="en-US" dirty="0" err="1"/>
              <a:t>tempor</a:t>
            </a:r>
            <a:r>
              <a:rPr lang="en-US" dirty="0"/>
              <a:t> </a:t>
            </a:r>
            <a:r>
              <a:rPr lang="en-US" dirty="0" err="1"/>
              <a:t>velit</a:t>
            </a:r>
            <a:r>
              <a:rPr lang="en-US" dirty="0"/>
              <a:t> </a:t>
            </a:r>
            <a:r>
              <a:rPr lang="en-US" dirty="0" err="1"/>
              <a:t>ut</a:t>
            </a:r>
            <a:r>
              <a:rPr lang="en-US" dirty="0"/>
              <a:t> </a:t>
            </a:r>
            <a:r>
              <a:rPr lang="en-US" dirty="0" err="1"/>
              <a:t>omare</a:t>
            </a:r>
            <a:r>
              <a:rPr lang="en-US" dirty="0"/>
              <a:t>. </a:t>
            </a:r>
          </a:p>
          <a:p>
            <a:pPr lvl="0"/>
            <a:endParaRPr lang="en-US" dirty="0"/>
          </a:p>
          <a:p>
            <a:pPr lvl="0"/>
            <a:r>
              <a:rPr lang="en-US" dirty="0" err="1"/>
              <a:t>Suspendisse</a:t>
            </a:r>
            <a:r>
              <a:rPr lang="en-US" dirty="0"/>
              <a:t> </a:t>
            </a:r>
            <a:r>
              <a:rPr lang="en-US" dirty="0" err="1"/>
              <a:t>potenti</a:t>
            </a:r>
            <a:r>
              <a:rPr lang="en-US" dirty="0"/>
              <a:t>. </a:t>
            </a:r>
            <a:r>
              <a:rPr lang="en-US" dirty="0" err="1"/>
              <a:t>Vestibulum</a:t>
            </a:r>
            <a:r>
              <a:rPr lang="en-US" dirty="0"/>
              <a:t> </a:t>
            </a:r>
            <a:r>
              <a:rPr lang="en-US" dirty="0" err="1"/>
              <a:t>egestas</a:t>
            </a:r>
            <a:r>
              <a:rPr lang="en-US" dirty="0"/>
              <a:t> </a:t>
            </a:r>
            <a:r>
              <a:rPr lang="en-US" dirty="0" err="1"/>
              <a:t>massa</a:t>
            </a:r>
            <a:r>
              <a:rPr lang="en-US" dirty="0"/>
              <a:t> </a:t>
            </a:r>
            <a:r>
              <a:rPr lang="en-US" dirty="0" err="1"/>
              <a:t>vel</a:t>
            </a:r>
            <a:r>
              <a:rPr lang="en-US" dirty="0"/>
              <a:t> </a:t>
            </a:r>
            <a:r>
              <a:rPr lang="en-US" dirty="0" err="1"/>
              <a:t>sapien</a:t>
            </a:r>
            <a:r>
              <a:rPr lang="en-US" dirty="0"/>
              <a:t> </a:t>
            </a:r>
            <a:r>
              <a:rPr lang="en-US" dirty="0" err="1"/>
              <a:t>dapibus</a:t>
            </a:r>
            <a:r>
              <a:rPr lang="en-US" dirty="0"/>
              <a:t> </a:t>
            </a:r>
            <a:r>
              <a:rPr lang="en-US" dirty="0" err="1"/>
              <a:t>tristique</a:t>
            </a:r>
            <a:r>
              <a:rPr lang="en-US" dirty="0"/>
              <a:t>. </a:t>
            </a:r>
            <a:r>
              <a:rPr lang="en-US" dirty="0" err="1"/>
              <a:t>Vivamus</a:t>
            </a:r>
            <a:r>
              <a:rPr lang="en-US" dirty="0"/>
              <a:t> </a:t>
            </a:r>
            <a:r>
              <a:rPr lang="en-US" dirty="0" err="1"/>
              <a:t>placerat</a:t>
            </a:r>
            <a:r>
              <a:rPr lang="en-US" dirty="0"/>
              <a:t> </a:t>
            </a:r>
            <a:r>
              <a:rPr lang="en-US" dirty="0" err="1"/>
              <a:t>consectetur</a:t>
            </a:r>
            <a:r>
              <a:rPr lang="en-US" dirty="0"/>
              <a:t> </a:t>
            </a:r>
            <a:r>
              <a:rPr lang="en-US" dirty="0" err="1"/>
              <a:t>urna</a:t>
            </a:r>
            <a:r>
              <a:rPr lang="en-US" dirty="0"/>
              <a:t>, </a:t>
            </a:r>
            <a:r>
              <a:rPr lang="en-US" dirty="0" err="1"/>
              <a:t>vel</a:t>
            </a:r>
            <a:r>
              <a:rPr lang="en-US" dirty="0"/>
              <a:t> dictum </a:t>
            </a:r>
            <a:r>
              <a:rPr lang="en-US" dirty="0" err="1"/>
              <a:t>nisl</a:t>
            </a:r>
            <a:r>
              <a:rPr lang="en-US" dirty="0"/>
              <a:t> </a:t>
            </a:r>
            <a:r>
              <a:rPr lang="en-US" dirty="0" err="1"/>
              <a:t>accumsan</a:t>
            </a:r>
            <a:r>
              <a:rPr lang="en-US" dirty="0"/>
              <a:t> ac. </a:t>
            </a:r>
            <a:r>
              <a:rPr lang="en-US" dirty="0" err="1"/>
              <a:t>Quisque</a:t>
            </a:r>
            <a:r>
              <a:rPr lang="en-US" dirty="0"/>
              <a:t> </a:t>
            </a:r>
            <a:r>
              <a:rPr lang="en-US" dirty="0" err="1"/>
              <a:t>eget</a:t>
            </a:r>
            <a:r>
              <a:rPr lang="en-US" dirty="0"/>
              <a:t> </a:t>
            </a:r>
            <a:r>
              <a:rPr lang="en-US" dirty="0" err="1"/>
              <a:t>nunc</a:t>
            </a:r>
            <a:r>
              <a:rPr lang="en-US" dirty="0"/>
              <a:t> ac </a:t>
            </a:r>
            <a:r>
              <a:rPr lang="en-US" dirty="0" err="1"/>
              <a:t>tortor</a:t>
            </a:r>
            <a:r>
              <a:rPr lang="en-US" dirty="0"/>
              <a:t> </a:t>
            </a:r>
            <a:r>
              <a:rPr lang="en-US" dirty="0" err="1"/>
              <a:t>blandit</a:t>
            </a:r>
            <a:r>
              <a:rPr lang="en-US" dirty="0"/>
              <a:t> </a:t>
            </a:r>
            <a:r>
              <a:rPr lang="en-US" dirty="0" err="1"/>
              <a:t>commodo</a:t>
            </a:r>
            <a:r>
              <a:rPr lang="en-US" dirty="0"/>
              <a:t> in </a:t>
            </a:r>
            <a:r>
              <a:rPr lang="en-US" dirty="0" err="1"/>
              <a:t>sed</a:t>
            </a:r>
            <a:r>
              <a:rPr lang="en-US" dirty="0"/>
              <a:t> </a:t>
            </a:r>
            <a:r>
              <a:rPr lang="en-US" dirty="0" err="1"/>
              <a:t>massa</a:t>
            </a:r>
            <a:r>
              <a:rPr lang="en-US" dirty="0"/>
              <a:t>. </a:t>
            </a:r>
            <a:r>
              <a:rPr lang="en-US" dirty="0" err="1"/>
              <a:t>Morbi</a:t>
            </a:r>
            <a:r>
              <a:rPr lang="en-US" dirty="0"/>
              <a:t> </a:t>
            </a:r>
            <a:r>
              <a:rPr lang="en-US" dirty="0" err="1"/>
              <a:t>iaculis</a:t>
            </a:r>
            <a:r>
              <a:rPr lang="en-US" dirty="0"/>
              <a:t> </a:t>
            </a:r>
            <a:r>
              <a:rPr lang="en-US" dirty="0" err="1"/>
              <a:t>purus</a:t>
            </a:r>
            <a:r>
              <a:rPr lang="en-US" dirty="0"/>
              <a:t> </a:t>
            </a:r>
            <a:r>
              <a:rPr lang="en-US" dirty="0" err="1"/>
              <a:t>quis</a:t>
            </a:r>
            <a:r>
              <a:rPr lang="en-US" dirty="0"/>
              <a:t> </a:t>
            </a:r>
            <a:r>
              <a:rPr lang="en-US" dirty="0" err="1"/>
              <a:t>enim</a:t>
            </a:r>
            <a:r>
              <a:rPr lang="en-US" dirty="0"/>
              <a:t> </a:t>
            </a:r>
            <a:r>
              <a:rPr lang="en-US" dirty="0" err="1"/>
              <a:t>ultrices</a:t>
            </a:r>
            <a:r>
              <a:rPr lang="en-US" dirty="0"/>
              <a:t>, id </a:t>
            </a:r>
            <a:r>
              <a:rPr lang="en-US" dirty="0" err="1"/>
              <a:t>scelerisque</a:t>
            </a:r>
            <a:r>
              <a:rPr lang="en-US" dirty="0"/>
              <a:t> </a:t>
            </a:r>
            <a:r>
              <a:rPr lang="en-US" dirty="0" err="1"/>
              <a:t>sapien</a:t>
            </a:r>
            <a:r>
              <a:rPr lang="en-US" dirty="0"/>
              <a:t> </a:t>
            </a:r>
            <a:r>
              <a:rPr lang="en-US" dirty="0" err="1"/>
              <a:t>malesuada</a:t>
            </a:r>
            <a:r>
              <a:rPr lang="en-US" dirty="0"/>
              <a:t>. Nunc </a:t>
            </a:r>
            <a:r>
              <a:rPr lang="en-US" dirty="0" err="1"/>
              <a:t>auctor</a:t>
            </a:r>
            <a:r>
              <a:rPr lang="en-US" dirty="0"/>
              <a:t> </a:t>
            </a:r>
            <a:r>
              <a:rPr lang="en-US" dirty="0" err="1"/>
              <a:t>urna</a:t>
            </a:r>
            <a:r>
              <a:rPr lang="en-US" dirty="0"/>
              <a:t> </a:t>
            </a:r>
            <a:r>
              <a:rPr lang="en-US" dirty="0" err="1"/>
              <a:t>iaculis</a:t>
            </a:r>
            <a:r>
              <a:rPr lang="en-US" dirty="0"/>
              <a:t> </a:t>
            </a:r>
            <a:r>
              <a:rPr lang="en-US" dirty="0" err="1"/>
              <a:t>enim</a:t>
            </a:r>
            <a:r>
              <a:rPr lang="en-US" dirty="0"/>
              <a:t> </a:t>
            </a:r>
            <a:r>
              <a:rPr lang="en-US" dirty="0" err="1"/>
              <a:t>fringilla</a:t>
            </a:r>
            <a:r>
              <a:rPr lang="en-US" dirty="0"/>
              <a:t> gravida. </a:t>
            </a:r>
            <a:r>
              <a:rPr lang="en-US" dirty="0" err="1"/>
              <a:t>Curabitur</a:t>
            </a:r>
            <a:r>
              <a:rPr lang="en-US" dirty="0"/>
              <a:t> </a:t>
            </a:r>
            <a:r>
              <a:rPr lang="en-US" dirty="0" err="1"/>
              <a:t>ut</a:t>
            </a:r>
            <a:r>
              <a:rPr lang="en-US" dirty="0"/>
              <a:t> </a:t>
            </a:r>
            <a:r>
              <a:rPr lang="en-US" dirty="0" err="1"/>
              <a:t>augue</a:t>
            </a:r>
            <a:r>
              <a:rPr lang="en-US" dirty="0"/>
              <a:t> </a:t>
            </a:r>
            <a:r>
              <a:rPr lang="en-US" dirty="0" err="1"/>
              <a:t>malesuada</a:t>
            </a:r>
            <a:r>
              <a:rPr lang="en-US" dirty="0"/>
              <a:t>, </a:t>
            </a:r>
            <a:r>
              <a:rPr lang="en-US" dirty="0" err="1"/>
              <a:t>molestie</a:t>
            </a:r>
            <a:r>
              <a:rPr lang="en-US" dirty="0"/>
              <a:t> </a:t>
            </a:r>
            <a:r>
              <a:rPr lang="en-US" dirty="0" err="1"/>
              <a:t>arcu</a:t>
            </a:r>
            <a:r>
              <a:rPr lang="en-US" dirty="0"/>
              <a:t> vitae, </a:t>
            </a:r>
            <a:r>
              <a:rPr lang="en-US" dirty="0" err="1"/>
              <a:t>consectetur</a:t>
            </a:r>
            <a:r>
              <a:rPr lang="en-US" dirty="0"/>
              <a:t> </a:t>
            </a:r>
            <a:r>
              <a:rPr lang="en-US" dirty="0" err="1"/>
              <a:t>leo</a:t>
            </a:r>
            <a:r>
              <a:rPr lang="en-US" dirty="0"/>
              <a:t>. </a:t>
            </a:r>
            <a:r>
              <a:rPr lang="en-US" dirty="0" err="1"/>
              <a:t>Sed</a:t>
            </a:r>
            <a:r>
              <a:rPr lang="en-US" dirty="0"/>
              <a:t> sit </a:t>
            </a:r>
            <a:r>
              <a:rPr lang="en-US" dirty="0" err="1"/>
              <a:t>amet</a:t>
            </a:r>
            <a:r>
              <a:rPr lang="en-US" dirty="0"/>
              <a:t> </a:t>
            </a:r>
            <a:r>
              <a:rPr lang="en-US" dirty="0" err="1"/>
              <a:t>ultrices</a:t>
            </a:r>
            <a:r>
              <a:rPr lang="en-US" dirty="0"/>
              <a:t> </a:t>
            </a:r>
            <a:r>
              <a:rPr lang="en-US" dirty="0" err="1"/>
              <a:t>metus</a:t>
            </a:r>
            <a:r>
              <a:rPr lang="en-US" dirty="0"/>
              <a:t>, </a:t>
            </a:r>
            <a:r>
              <a:rPr lang="en-US" dirty="0" err="1"/>
              <a:t>sed</a:t>
            </a:r>
            <a:r>
              <a:rPr lang="en-US" dirty="0"/>
              <a:t> </a:t>
            </a:r>
            <a:r>
              <a:rPr lang="en-US" dirty="0" err="1"/>
              <a:t>ultrices</a:t>
            </a:r>
            <a:r>
              <a:rPr lang="en-US" dirty="0"/>
              <a:t> </a:t>
            </a:r>
            <a:r>
              <a:rPr lang="en-US" dirty="0" err="1"/>
              <a:t>nunc</a:t>
            </a:r>
            <a:r>
              <a:rPr lang="en-US" dirty="0"/>
              <a:t>. In </a:t>
            </a:r>
            <a:r>
              <a:rPr lang="en-US" dirty="0" err="1"/>
              <a:t>hac</a:t>
            </a:r>
            <a:r>
              <a:rPr lang="en-US" dirty="0"/>
              <a:t> </a:t>
            </a:r>
            <a:r>
              <a:rPr lang="en-US" dirty="0" err="1"/>
              <a:t>habitasse</a:t>
            </a:r>
            <a:r>
              <a:rPr lang="en-US" dirty="0"/>
              <a:t> </a:t>
            </a:r>
            <a:r>
              <a:rPr lang="en-US" dirty="0" err="1"/>
              <a:t>platea</a:t>
            </a:r>
            <a:r>
              <a:rPr lang="en-US" dirty="0"/>
              <a:t> </a:t>
            </a:r>
            <a:r>
              <a:rPr lang="en-US" dirty="0" err="1"/>
              <a:t>dictumst</a:t>
            </a:r>
            <a:r>
              <a:rPr lang="en-US" dirty="0"/>
              <a:t>. </a:t>
            </a:r>
          </a:p>
        </p:txBody>
      </p:sp>
    </p:spTree>
    <p:extLst>
      <p:ext uri="{BB962C8B-B14F-4D97-AF65-F5344CB8AC3E}">
        <p14:creationId xmlns:p14="http://schemas.microsoft.com/office/powerpoint/2010/main" val="128387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957790"/>
            <a:ext cx="2212142" cy="2457763"/>
          </a:xfrm>
          <a:prstGeom prst="rect">
            <a:avLst/>
          </a:prstGeom>
        </p:spPr>
        <p:txBody>
          <a:bodyPr anchor="t" anchorCtr="0">
            <a:noAutofit/>
          </a:bodyPr>
          <a:lstStyle>
            <a:lvl1pPr>
              <a:lnSpc>
                <a:spcPct val="65000"/>
              </a:lnSpc>
              <a:defRPr sz="3600" b="0" i="0">
                <a:latin typeface="Effra Heavy" charset="0"/>
                <a:ea typeface="Effra Heavy" charset="0"/>
                <a:cs typeface="Effra Heavy" charset="0"/>
              </a:defRPr>
            </a:lvl1pPr>
          </a:lstStyle>
          <a:p>
            <a:r>
              <a:rPr lang="en-US" dirty="0"/>
              <a:t>More</a:t>
            </a:r>
            <a:br>
              <a:rPr lang="en-US" dirty="0"/>
            </a:br>
            <a:r>
              <a:rPr lang="en-US" dirty="0"/>
              <a:t>Than </a:t>
            </a:r>
            <a:br>
              <a:rPr lang="en-US" dirty="0"/>
            </a:br>
            <a:r>
              <a:rPr lang="en-US" dirty="0"/>
              <a:t>A Quick</a:t>
            </a:r>
            <a:br>
              <a:rPr lang="en-US" dirty="0"/>
            </a:br>
            <a:r>
              <a:rPr lang="en-US" dirty="0"/>
              <a:t>Fix</a:t>
            </a:r>
          </a:p>
        </p:txBody>
      </p:sp>
      <p:sp>
        <p:nvSpPr>
          <p:cNvPr id="14"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1" name="Text Placeholder 2"/>
          <p:cNvSpPr>
            <a:spLocks noGrp="1"/>
          </p:cNvSpPr>
          <p:nvPr>
            <p:ph type="body" idx="1" hasCustomPrompt="1"/>
          </p:nvPr>
        </p:nvSpPr>
        <p:spPr>
          <a:xfrm>
            <a:off x="2958353" y="957789"/>
            <a:ext cx="5556998" cy="4739625"/>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r>
              <a:rPr lang="en-US" dirty="0"/>
              <a:t>In et </a:t>
            </a:r>
            <a:r>
              <a:rPr lang="en-US" dirty="0" err="1"/>
              <a:t>nibh</a:t>
            </a:r>
            <a:r>
              <a:rPr lang="en-US" dirty="0"/>
              <a:t> </a:t>
            </a:r>
            <a:r>
              <a:rPr lang="en-US" dirty="0" err="1"/>
              <a:t>eu</a:t>
            </a:r>
            <a:r>
              <a:rPr lang="en-US" dirty="0"/>
              <a:t> </a:t>
            </a:r>
            <a:r>
              <a:rPr lang="en-US" dirty="0" err="1"/>
              <a:t>massa</a:t>
            </a:r>
            <a:r>
              <a:rPr lang="en-US" dirty="0"/>
              <a:t> gravida </a:t>
            </a:r>
            <a:r>
              <a:rPr lang="en-US" dirty="0" err="1"/>
              <a:t>pulvinar</a:t>
            </a:r>
            <a:r>
              <a:rPr lang="en-US" dirty="0"/>
              <a:t>.</a:t>
            </a:r>
          </a:p>
          <a:p>
            <a:r>
              <a:rPr lang="en-US" dirty="0" err="1"/>
              <a:t>Suspendisse</a:t>
            </a:r>
            <a:r>
              <a:rPr lang="en-US" dirty="0"/>
              <a:t> </a:t>
            </a:r>
            <a:r>
              <a:rPr lang="en-US" dirty="0" err="1"/>
              <a:t>dapibus</a:t>
            </a:r>
            <a:r>
              <a:rPr lang="en-US" dirty="0"/>
              <a:t> </a:t>
            </a:r>
            <a:r>
              <a:rPr lang="en-US" dirty="0" err="1"/>
              <a:t>tellus</a:t>
            </a:r>
            <a:r>
              <a:rPr lang="en-US" dirty="0"/>
              <a:t> </a:t>
            </a:r>
            <a:r>
              <a:rPr lang="en-US" dirty="0" err="1"/>
              <a:t>quis</a:t>
            </a:r>
            <a:r>
              <a:rPr lang="en-US" dirty="0"/>
              <a:t> </a:t>
            </a:r>
            <a:r>
              <a:rPr lang="en-US" dirty="0" err="1"/>
              <a:t>odio</a:t>
            </a:r>
            <a:r>
              <a:rPr lang="en-US" dirty="0"/>
              <a:t> maximus </a:t>
            </a:r>
            <a:r>
              <a:rPr lang="en-US" dirty="0" err="1"/>
              <a:t>varius</a:t>
            </a:r>
            <a:r>
              <a:rPr lang="en-US" dirty="0"/>
              <a:t>.</a:t>
            </a:r>
          </a:p>
          <a:p>
            <a:r>
              <a:rPr lang="en-US" dirty="0" err="1"/>
              <a:t>Nullam</a:t>
            </a:r>
            <a:r>
              <a:rPr lang="en-US" dirty="0"/>
              <a:t> </a:t>
            </a:r>
            <a:r>
              <a:rPr lang="en-US" dirty="0" err="1"/>
              <a:t>vel</a:t>
            </a:r>
            <a:r>
              <a:rPr lang="en-US" dirty="0"/>
              <a:t> dolor </a:t>
            </a:r>
            <a:r>
              <a:rPr lang="en-US" dirty="0" err="1"/>
              <a:t>eget</a:t>
            </a:r>
            <a:r>
              <a:rPr lang="en-US" dirty="0"/>
              <a:t> </a:t>
            </a:r>
            <a:r>
              <a:rPr lang="en-US" dirty="0" err="1"/>
              <a:t>nunc</a:t>
            </a:r>
            <a:r>
              <a:rPr lang="en-US" dirty="0"/>
              <a:t> </a:t>
            </a:r>
            <a:r>
              <a:rPr lang="en-US" dirty="0" err="1"/>
              <a:t>interdum</a:t>
            </a:r>
            <a:r>
              <a:rPr lang="en-US" dirty="0"/>
              <a:t> </a:t>
            </a:r>
            <a:r>
              <a:rPr lang="en-US" dirty="0" err="1"/>
              <a:t>ornare</a:t>
            </a:r>
            <a:r>
              <a:rPr lang="en-US" dirty="0"/>
              <a:t>.</a:t>
            </a:r>
          </a:p>
          <a:p>
            <a:r>
              <a:rPr lang="en-US" dirty="0" err="1"/>
              <a:t>Sed</a:t>
            </a:r>
            <a:r>
              <a:rPr lang="en-US" dirty="0"/>
              <a:t> </a:t>
            </a:r>
            <a:r>
              <a:rPr lang="en-US" dirty="0" err="1"/>
              <a:t>feugiat</a:t>
            </a:r>
            <a:r>
              <a:rPr lang="en-US" dirty="0"/>
              <a:t> </a:t>
            </a:r>
            <a:r>
              <a:rPr lang="en-US" dirty="0" err="1"/>
              <a:t>velit</a:t>
            </a:r>
            <a:r>
              <a:rPr lang="en-US" dirty="0"/>
              <a:t> vitae </a:t>
            </a:r>
            <a:r>
              <a:rPr lang="en-US" dirty="0" err="1"/>
              <a:t>posuere</a:t>
            </a:r>
            <a:r>
              <a:rPr lang="en-US" dirty="0"/>
              <a:t> </a:t>
            </a:r>
            <a:r>
              <a:rPr lang="en-US" dirty="0" err="1"/>
              <a:t>efficitur</a:t>
            </a:r>
            <a:r>
              <a:rPr lang="en-US" dirty="0"/>
              <a:t>.</a:t>
            </a:r>
          </a:p>
        </p:txBody>
      </p:sp>
    </p:spTree>
    <p:extLst>
      <p:ext uri="{BB962C8B-B14F-4D97-AF65-F5344CB8AC3E}">
        <p14:creationId xmlns:p14="http://schemas.microsoft.com/office/powerpoint/2010/main" val="123423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a:t>More Than A Quick Fix</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2" name="Text Placeholder 2"/>
          <p:cNvSpPr>
            <a:spLocks noGrp="1"/>
          </p:cNvSpPr>
          <p:nvPr>
            <p:ph type="body" idx="1" hasCustomPrompt="1"/>
          </p:nvPr>
        </p:nvSpPr>
        <p:spPr>
          <a:xfrm>
            <a:off x="1233017" y="2141907"/>
            <a:ext cx="6612962" cy="3493961"/>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endParaRPr lang="en-US" dirty="0"/>
          </a:p>
          <a:p>
            <a:endParaRPr lang="en-US" dirty="0"/>
          </a:p>
          <a:p>
            <a:endParaRPr lang="en-US" dirty="0"/>
          </a:p>
          <a:p>
            <a:pPr lvl="0"/>
            <a:endParaRPr lang="en-US" dirty="0"/>
          </a:p>
          <a:p>
            <a:pPr lvl="0"/>
            <a:endParaRPr lang="en-US" dirty="0"/>
          </a:p>
        </p:txBody>
      </p:sp>
    </p:spTree>
    <p:extLst>
      <p:ext uri="{BB962C8B-B14F-4D97-AF65-F5344CB8AC3E}">
        <p14:creationId xmlns:p14="http://schemas.microsoft.com/office/powerpoint/2010/main" val="111555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Text 1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4"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9"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3"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63364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6114"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9" name="Text Placeholder 3"/>
          <p:cNvSpPr>
            <a:spLocks noGrp="1"/>
          </p:cNvSpPr>
          <p:nvPr>
            <p:ph type="body" sz="half" idx="2" hasCustomPrompt="1"/>
          </p:nvPr>
        </p:nvSpPr>
        <p:spPr>
          <a:xfrm>
            <a:off x="626114" y="2141908"/>
            <a:ext cx="3335552" cy="3616244"/>
          </a:xfrm>
          <a:prstGeom prst="rect">
            <a:avLst/>
          </a:prstGeom>
        </p:spPr>
        <p:txBody>
          <a:bodyPr>
            <a:normAutofit/>
          </a:bodyPr>
          <a:lstStyle>
            <a:lvl1pPr marL="171450" indent="-171450">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5"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5578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Text-2 Photos">
    <p:spTree>
      <p:nvGrpSpPr>
        <p:cNvPr id="1" name=""/>
        <p:cNvGrpSpPr/>
        <p:nvPr/>
      </p:nvGrpSpPr>
      <p:grpSpPr>
        <a:xfrm>
          <a:off x="0" y="0"/>
          <a:ext cx="0" cy="0"/>
          <a:chOff x="0" y="0"/>
          <a:chExt cx="0" cy="0"/>
        </a:xfrm>
      </p:grpSpPr>
      <p:sp>
        <p:nvSpPr>
          <p:cNvPr id="21" name="Title 1"/>
          <p:cNvSpPr>
            <a:spLocks noGrp="1"/>
          </p:cNvSpPr>
          <p:nvPr>
            <p:ph type="title" hasCustomPrompt="1"/>
          </p:nvPr>
        </p:nvSpPr>
        <p:spPr>
          <a:xfrm>
            <a:off x="624199"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2" name="Text Placeholder 3"/>
          <p:cNvSpPr>
            <a:spLocks noGrp="1"/>
          </p:cNvSpPr>
          <p:nvPr>
            <p:ph type="body" sz="half" idx="2" hasCustomPrompt="1"/>
          </p:nvPr>
        </p:nvSpPr>
        <p:spPr>
          <a:xfrm>
            <a:off x="624199"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6" name="Picture Placeholder 2"/>
          <p:cNvSpPr>
            <a:spLocks noGrp="1" noChangeAspect="1"/>
          </p:cNvSpPr>
          <p:nvPr>
            <p:ph type="pic" idx="13"/>
          </p:nvPr>
        </p:nvSpPr>
        <p:spPr>
          <a:xfrm>
            <a:off x="4056777" y="961466"/>
            <a:ext cx="2155249" cy="4624073"/>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8" name="Picture Placeholder 2"/>
          <p:cNvSpPr>
            <a:spLocks noGrp="1" noChangeAspect="1"/>
          </p:cNvSpPr>
          <p:nvPr>
            <p:ph type="pic" idx="1"/>
          </p:nvPr>
        </p:nvSpPr>
        <p:spPr>
          <a:xfrm>
            <a:off x="6322596" y="962912"/>
            <a:ext cx="2189391" cy="4622627"/>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0" name="Text Placeholder 3"/>
          <p:cNvSpPr>
            <a:spLocks noGrp="1"/>
          </p:cNvSpPr>
          <p:nvPr>
            <p:ph type="body" sz="half" idx="16" hasCustomPrompt="1"/>
          </p:nvPr>
        </p:nvSpPr>
        <p:spPr>
          <a:xfrm>
            <a:off x="4056777" y="5735335"/>
            <a:ext cx="215524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31" name="Text Placeholder 3"/>
          <p:cNvSpPr>
            <a:spLocks noGrp="1"/>
          </p:cNvSpPr>
          <p:nvPr>
            <p:ph type="body" sz="half" idx="17" hasCustomPrompt="1"/>
          </p:nvPr>
        </p:nvSpPr>
        <p:spPr>
          <a:xfrm>
            <a:off x="6322597" y="5735335"/>
            <a:ext cx="218938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Tree>
    <p:extLst>
      <p:ext uri="{BB962C8B-B14F-4D97-AF65-F5344CB8AC3E}">
        <p14:creationId xmlns:p14="http://schemas.microsoft.com/office/powerpoint/2010/main" val="65058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0" name="Rectangle 9"/>
          <p:cNvSpPr/>
          <p:nvPr userDrawn="1"/>
        </p:nvSpPr>
        <p:spPr>
          <a:xfrm>
            <a:off x="201478" y="-6148"/>
            <a:ext cx="8772041" cy="6872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6" algn="ctr"/>
            <a:r>
              <a:rPr lang="en-US" dirty="0"/>
              <a:t>‘</a:t>
            </a:r>
          </a:p>
        </p:txBody>
      </p:sp>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28650" y="204428"/>
            <a:ext cx="1865601" cy="315398"/>
          </a:xfrm>
          <a:prstGeom prst="rect">
            <a:avLst/>
          </a:prstGeom>
        </p:spPr>
      </p:pic>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28650" y="6359092"/>
            <a:ext cx="780724" cy="288807"/>
          </a:xfrm>
          <a:prstGeom prst="rect">
            <a:avLst/>
          </a:prstGeom>
        </p:spPr>
      </p:pic>
      <p:sp>
        <p:nvSpPr>
          <p:cNvPr id="15" name="Slide Number Placeholder 5"/>
          <p:cNvSpPr>
            <a:spLocks noGrp="1"/>
          </p:cNvSpPr>
          <p:nvPr>
            <p:ph type="sldNum" sz="quarter" idx="4"/>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Tree>
    <p:extLst>
      <p:ext uri="{BB962C8B-B14F-4D97-AF65-F5344CB8AC3E}">
        <p14:creationId xmlns:p14="http://schemas.microsoft.com/office/powerpoint/2010/main" val="1442484165"/>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3" r:id="rId3"/>
    <p:sldLayoutId id="2147483665" r:id="rId4"/>
    <p:sldLayoutId id="2147483664" r:id="rId5"/>
    <p:sldLayoutId id="2147483672" r:id="rId6"/>
    <p:sldLayoutId id="2147483669" r:id="rId7"/>
    <p:sldLayoutId id="2147483668" r:id="rId8"/>
    <p:sldLayoutId id="2147483673" r:id="rId9"/>
    <p:sldLayoutId id="2147483674" r:id="rId10"/>
    <p:sldLayoutId id="2147483662" r:id="rId11"/>
    <p:sldLayoutId id="2147483670" r:id="rId12"/>
    <p:sldLayoutId id="214748367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3200" dirty="0"/>
              <a:t>Office of Research Compliance</a:t>
            </a:r>
          </a:p>
          <a:p>
            <a:r>
              <a:rPr lang="en-US" sz="1600" dirty="0"/>
              <a:t>The Office of Research Compliance has adapted the Vermont University controlled substances training with  permission (2024)</a:t>
            </a:r>
            <a:endParaRPr lang="en-US" sz="1100" dirty="0"/>
          </a:p>
        </p:txBody>
      </p:sp>
    </p:spTree>
    <p:extLst>
      <p:ext uri="{BB962C8B-B14F-4D97-AF65-F5344CB8AC3E}">
        <p14:creationId xmlns:p14="http://schemas.microsoft.com/office/powerpoint/2010/main" val="199464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88820" y="1030075"/>
            <a:ext cx="7552292" cy="5036188"/>
          </a:xfrm>
        </p:spPr>
        <p:txBody>
          <a:bodyPr>
            <a:normAutofit/>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Schedule IV Controlled Substances</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Low potential for abuse relative to substances in Schedule III. Examples include:</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Alprazolam</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Carisoprodol</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Clonazepam</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Clorazepate</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Diazepam</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Lorazepam</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Midazolam</a:t>
            </a:r>
          </a:p>
          <a:p>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Temazepam</a:t>
            </a:r>
          </a:p>
          <a:p>
            <a:endParaRPr lang="en-US" altLang="en-US" sz="3600" dirty="0">
              <a:solidFill>
                <a:schemeClr val="tx1"/>
              </a:solidFill>
              <a:latin typeface="Museo Slab 300"/>
              <a:ea typeface="ＭＳ Ｐゴシック" panose="020B0600070205080204" pitchFamily="34" charset="-128"/>
              <a:cs typeface="Trebuchet MS" panose="020B0603020202020204" pitchFamily="34" charset="0"/>
            </a:endParaRP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10</a:t>
            </a:fld>
            <a:endParaRPr lang="en-US" dirty="0"/>
          </a:p>
        </p:txBody>
      </p:sp>
    </p:spTree>
    <p:extLst>
      <p:ext uri="{BB962C8B-B14F-4D97-AF65-F5344CB8AC3E}">
        <p14:creationId xmlns:p14="http://schemas.microsoft.com/office/powerpoint/2010/main" val="329948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88820" y="1030075"/>
            <a:ext cx="7552292" cy="5036188"/>
          </a:xfrm>
        </p:spPr>
        <p:txBody>
          <a:bodyPr>
            <a:normAutofit fontScale="92500" lnSpcReduction="1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Schedule V Controlled Substances</a:t>
            </a:r>
          </a:p>
          <a:p>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Low potential for abuse relative to substances in Schedule IV and contain preparations containing limited quantities of certain narcotics. Examples include:</a:t>
            </a:r>
          </a:p>
          <a:p>
            <a:r>
              <a:rPr lang="en-US" altLang="en-US" sz="3000" dirty="0" err="1">
                <a:solidFill>
                  <a:schemeClr val="tx1"/>
                </a:solidFill>
                <a:latin typeface="Museo Slab 300"/>
                <a:ea typeface="ＭＳ Ｐゴシック" panose="020B0600070205080204" pitchFamily="34" charset="-128"/>
                <a:cs typeface="Trebuchet MS" panose="020B0603020202020204" pitchFamily="34" charset="0"/>
              </a:rPr>
              <a:t>Ezogavine</a:t>
            </a:r>
            <a:endParaRPr lang="en-US" altLang="en-US" sz="3000" dirty="0">
              <a:solidFill>
                <a:schemeClr val="tx1"/>
              </a:solidFill>
              <a:latin typeface="Museo Slab 300"/>
              <a:ea typeface="ＭＳ Ｐゴシック" panose="020B0600070205080204" pitchFamily="34" charset="-128"/>
              <a:cs typeface="Trebuchet MS" panose="020B0603020202020204" pitchFamily="34" charset="0"/>
            </a:endParaRPr>
          </a:p>
          <a:p>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Lomotil</a:t>
            </a:r>
          </a:p>
          <a:p>
            <a:r>
              <a:rPr lang="en-US" altLang="en-US" sz="3000" dirty="0" err="1">
                <a:solidFill>
                  <a:schemeClr val="tx1"/>
                </a:solidFill>
                <a:latin typeface="Museo Slab 300"/>
                <a:ea typeface="ＭＳ Ｐゴシック" panose="020B0600070205080204" pitchFamily="34" charset="-128"/>
                <a:cs typeface="Trebuchet MS" panose="020B0603020202020204" pitchFamily="34" charset="0"/>
              </a:rPr>
              <a:t>Motofen</a:t>
            </a:r>
            <a:endParaRPr lang="en-US" altLang="en-US" sz="3000" dirty="0">
              <a:solidFill>
                <a:schemeClr val="tx1"/>
              </a:solidFill>
              <a:latin typeface="Museo Slab 300"/>
              <a:ea typeface="ＭＳ Ｐゴシック" panose="020B0600070205080204" pitchFamily="34" charset="-128"/>
              <a:cs typeface="Trebuchet MS" panose="020B0603020202020204" pitchFamily="34" charset="0"/>
            </a:endParaRPr>
          </a:p>
          <a:p>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Lyrica</a:t>
            </a:r>
          </a:p>
          <a:p>
            <a:r>
              <a:rPr lang="en-US" altLang="en-US" sz="3000" dirty="0" err="1">
                <a:solidFill>
                  <a:schemeClr val="tx1"/>
                </a:solidFill>
                <a:latin typeface="Museo Slab 300"/>
                <a:ea typeface="ＭＳ Ｐゴシック" panose="020B0600070205080204" pitchFamily="34" charset="-128"/>
                <a:cs typeface="Trebuchet MS" panose="020B0603020202020204" pitchFamily="34" charset="0"/>
              </a:rPr>
              <a:t>Parepectolin</a:t>
            </a:r>
            <a:endParaRPr lang="en-US" altLang="en-US" sz="3000" dirty="0">
              <a:solidFill>
                <a:schemeClr val="tx1"/>
              </a:solidFill>
              <a:latin typeface="Museo Slab 300"/>
              <a:ea typeface="ＭＳ Ｐゴシック" panose="020B0600070205080204" pitchFamily="34" charset="-128"/>
              <a:cs typeface="Trebuchet MS" panose="020B0603020202020204" pitchFamily="34" charset="0"/>
            </a:endParaRPr>
          </a:p>
          <a:p>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Cough </a:t>
            </a:r>
            <a:r>
              <a:rPr lang="en-US" altLang="en-US" sz="3000" dirty="0" err="1">
                <a:solidFill>
                  <a:schemeClr val="tx1"/>
                </a:solidFill>
                <a:latin typeface="Museo Slab 300"/>
                <a:ea typeface="ＭＳ Ｐゴシック" panose="020B0600070205080204" pitchFamily="34" charset="-128"/>
                <a:cs typeface="Trebuchet MS" panose="020B0603020202020204" pitchFamily="34" charset="0"/>
              </a:rPr>
              <a:t>preparatons</a:t>
            </a:r>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 (Robitussin AC, </a:t>
            </a:r>
            <a:r>
              <a:rPr lang="en-US" altLang="en-US" sz="3000" dirty="0" err="1">
                <a:solidFill>
                  <a:schemeClr val="tx1"/>
                </a:solidFill>
                <a:latin typeface="Museo Slab 300"/>
                <a:ea typeface="ＭＳ Ｐゴシック" panose="020B0600070205080204" pitchFamily="34" charset="-128"/>
                <a:cs typeface="Trebuchet MS" panose="020B0603020202020204" pitchFamily="34" charset="0"/>
              </a:rPr>
              <a:t>Phenerganwith</a:t>
            </a:r>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 Codeine)</a:t>
            </a:r>
          </a:p>
          <a:p>
            <a:endParaRPr lang="en-US" altLang="en-US" sz="3600" dirty="0">
              <a:solidFill>
                <a:schemeClr val="tx1"/>
              </a:solidFill>
              <a:latin typeface="Museo Slab 300"/>
              <a:ea typeface="ＭＳ Ｐゴシック" panose="020B0600070205080204" pitchFamily="34" charset="-128"/>
              <a:cs typeface="Trebuchet MS" panose="020B0603020202020204" pitchFamily="34" charset="0"/>
            </a:endParaRP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11</a:t>
            </a:fld>
            <a:endParaRPr lang="en-US" dirty="0"/>
          </a:p>
        </p:txBody>
      </p:sp>
    </p:spTree>
    <p:extLst>
      <p:ext uri="{BB962C8B-B14F-4D97-AF65-F5344CB8AC3E}">
        <p14:creationId xmlns:p14="http://schemas.microsoft.com/office/powerpoint/2010/main" val="2994702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lnSpcReduction="10000"/>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Investigator Responsibilities</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Each person who orders, handles, or stores controlled substances must be registered with the DEA and a license with the BNE to perform these functions:</a:t>
            </a:r>
          </a:p>
          <a:p>
            <a:pPr marL="234950" lvl="2" indent="-234950">
              <a:buFontTx/>
              <a:buChar char="-"/>
            </a:pPr>
            <a:r>
              <a:rPr lang="en-US" sz="2600" dirty="0">
                <a:solidFill>
                  <a:schemeClr val="tx1"/>
                </a:solidFill>
                <a:latin typeface="Museo Slab 300"/>
                <a:ea typeface="ＭＳ Ｐゴシック" panose="020B0600070205080204" pitchFamily="34" charset="-128"/>
              </a:rPr>
              <a:t>Designate Authorized Users (an authorized user is a member of the research team who has completed training and is approved to handle controlled substances in the laboratory)</a:t>
            </a:r>
          </a:p>
          <a:p>
            <a:pPr marL="234950" lvl="2" indent="-234950">
              <a:buFontTx/>
              <a:buChar char="-"/>
            </a:pPr>
            <a:r>
              <a:rPr lang="en-US" sz="2600" dirty="0">
                <a:solidFill>
                  <a:schemeClr val="tx1"/>
                </a:solidFill>
                <a:latin typeface="Museo Slab 300"/>
                <a:ea typeface="ＭＳ Ｐゴシック" panose="020B0600070205080204" pitchFamily="34" charset="-128"/>
              </a:rPr>
              <a:t>Ensure that controlled substances are stored in a manner that prevents their theft or misuse</a:t>
            </a:r>
          </a:p>
          <a:p>
            <a:pPr marL="234950" lvl="2" indent="-234950">
              <a:buFontTx/>
              <a:buChar char="-"/>
            </a:pPr>
            <a:r>
              <a:rPr lang="en-US" sz="2600" dirty="0">
                <a:solidFill>
                  <a:schemeClr val="tx1"/>
                </a:solidFill>
                <a:latin typeface="Museo Slab 300"/>
                <a:ea typeface="ＭＳ Ｐゴシック" panose="020B0600070205080204" pitchFamily="34" charset="-128"/>
              </a:rPr>
              <a:t>Ensure the appropriate disposal of controlled substances</a:t>
            </a: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12</a:t>
            </a:fld>
            <a:endParaRPr lang="en-US" dirty="0"/>
          </a:p>
        </p:txBody>
      </p:sp>
    </p:spTree>
    <p:extLst>
      <p:ext uri="{BB962C8B-B14F-4D97-AF65-F5344CB8AC3E}">
        <p14:creationId xmlns:p14="http://schemas.microsoft.com/office/powerpoint/2010/main" val="3518597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Investigator Responsibilities</a:t>
            </a:r>
          </a:p>
          <a:p>
            <a:pPr marL="0" lvl="1"/>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The DEA registrant is the person who is responsible for keeping controlled substance records.</a:t>
            </a:r>
          </a:p>
          <a:p>
            <a:pPr lvl="1" indent="-457200">
              <a:buFontTx/>
              <a:buChar char="-"/>
            </a:pPr>
            <a:r>
              <a:rPr lang="en-US" sz="3000" dirty="0">
                <a:solidFill>
                  <a:schemeClr val="tx1"/>
                </a:solidFill>
                <a:latin typeface="Museo Slab 300"/>
                <a:ea typeface="ＭＳ Ｐゴシック" panose="020B0600070205080204" pitchFamily="34" charset="-128"/>
              </a:rPr>
              <a:t>Not the office manager</a:t>
            </a:r>
          </a:p>
          <a:p>
            <a:pPr lvl="1" indent="-457200">
              <a:buFontTx/>
              <a:buChar char="-"/>
            </a:pPr>
            <a:r>
              <a:rPr lang="en-US" sz="3000" dirty="0">
                <a:solidFill>
                  <a:schemeClr val="tx1"/>
                </a:solidFill>
                <a:latin typeface="Museo Slab 300"/>
                <a:ea typeface="ＭＳ Ｐゴシック" panose="020B0600070205080204" pitchFamily="34" charset="-128"/>
              </a:rPr>
              <a:t>Not the lab assistant</a:t>
            </a:r>
          </a:p>
          <a:p>
            <a:pPr lvl="1" indent="-457200">
              <a:buFontTx/>
              <a:buChar char="-"/>
            </a:pPr>
            <a:r>
              <a:rPr lang="en-US" sz="3000" dirty="0">
                <a:solidFill>
                  <a:schemeClr val="tx1"/>
                </a:solidFill>
                <a:latin typeface="Museo Slab 300"/>
                <a:ea typeface="ＭＳ Ｐゴシック" panose="020B0600070205080204" pitchFamily="34" charset="-128"/>
              </a:rPr>
              <a:t>Not the vendor</a:t>
            </a:r>
          </a:p>
          <a:p>
            <a:pPr lvl="1" indent="-457200">
              <a:buFontTx/>
              <a:buChar char="-"/>
            </a:pPr>
            <a:r>
              <a:rPr lang="en-US" sz="3000" dirty="0">
                <a:solidFill>
                  <a:schemeClr val="tx1"/>
                </a:solidFill>
                <a:latin typeface="Museo Slab 300"/>
                <a:ea typeface="ＭＳ Ｐゴシック" panose="020B0600070205080204" pitchFamily="34" charset="-128"/>
              </a:rPr>
              <a:t>Nor the employer/university</a:t>
            </a: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13</a:t>
            </a:fld>
            <a:endParaRPr lang="en-US" dirty="0"/>
          </a:p>
        </p:txBody>
      </p:sp>
    </p:spTree>
    <p:extLst>
      <p:ext uri="{BB962C8B-B14F-4D97-AF65-F5344CB8AC3E}">
        <p14:creationId xmlns:p14="http://schemas.microsoft.com/office/powerpoint/2010/main" val="2598227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fontScale="92500" lnSpcReduction="1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Security Requirements</a:t>
            </a:r>
            <a:endParaRPr lang="en-US" sz="3900" dirty="0">
              <a:solidFill>
                <a:schemeClr val="tx1"/>
              </a:solidFill>
              <a:latin typeface="Museo Slab 300"/>
              <a:ea typeface="ＭＳ Ｐゴシック" panose="020B0600070205080204" pitchFamily="34" charset="-128"/>
            </a:endParaRPr>
          </a:p>
          <a:p>
            <a:pPr marL="234950" lvl="2" indent="-234950">
              <a:buFontTx/>
              <a:buChar char="-"/>
            </a:pPr>
            <a:r>
              <a:rPr lang="en-US" sz="2600" dirty="0">
                <a:solidFill>
                  <a:schemeClr val="tx1"/>
                </a:solidFill>
                <a:latin typeface="Museo Slab 300"/>
                <a:ea typeface="ＭＳ Ｐゴシック" panose="020B0600070205080204" pitchFamily="34" charset="-128"/>
              </a:rPr>
              <a:t>Ensure that controlled substances are stored in a manner that prevents their theft or misuse</a:t>
            </a:r>
          </a:p>
          <a:p>
            <a:pPr marL="234950" lvl="2" indent="-234950">
              <a:buFontTx/>
              <a:buChar char="-"/>
            </a:pPr>
            <a:r>
              <a:rPr lang="en-US" sz="2600" dirty="0">
                <a:solidFill>
                  <a:schemeClr val="tx1"/>
                </a:solidFill>
                <a:latin typeface="Museo Slab 300"/>
                <a:ea typeface="ＭＳ Ｐゴシック" panose="020B0600070205080204" pitchFamily="34" charset="-128"/>
              </a:rPr>
              <a:t>Store controlled substances at the location specified in the registration, in a double-locked, substantially constructed cabinet that is fixed permanently in place</a:t>
            </a:r>
          </a:p>
          <a:p>
            <a:pPr marL="234950" lvl="2" indent="-234950">
              <a:buFontTx/>
              <a:buChar char="-"/>
            </a:pPr>
            <a:r>
              <a:rPr lang="en-US" sz="2600" dirty="0">
                <a:solidFill>
                  <a:schemeClr val="tx1"/>
                </a:solidFill>
                <a:latin typeface="Museo Slab 300"/>
                <a:ea typeface="ＭＳ Ｐゴシック" panose="020B0600070205080204" pitchFamily="34" charset="-128"/>
              </a:rPr>
              <a:t>Ensure that only authorized users have access to controlled substances</a:t>
            </a:r>
          </a:p>
          <a:p>
            <a:pPr marL="234950" lvl="2" indent="-234950">
              <a:buFontTx/>
              <a:buChar char="-"/>
            </a:pPr>
            <a:r>
              <a:rPr lang="en-US" sz="2600" dirty="0">
                <a:solidFill>
                  <a:schemeClr val="tx1"/>
                </a:solidFill>
                <a:latin typeface="Museo Slab 300"/>
                <a:ea typeface="ＭＳ Ｐゴシック" panose="020B0600070205080204" pitchFamily="34" charset="-128"/>
              </a:rPr>
              <a:t>Keep the storage unit locked when not in use</a:t>
            </a:r>
          </a:p>
          <a:p>
            <a:pPr marL="234950" lvl="2" indent="-234950">
              <a:buFontTx/>
              <a:buChar char="-"/>
            </a:pPr>
            <a:r>
              <a:rPr lang="en-US" sz="2600" dirty="0">
                <a:solidFill>
                  <a:schemeClr val="tx1"/>
                </a:solidFill>
                <a:latin typeface="Museo Slab 300"/>
                <a:ea typeface="ＭＳ Ｐゴシック" panose="020B0600070205080204" pitchFamily="34" charset="-128"/>
              </a:rPr>
              <a:t>Do not use bicycle locks, clasp locks or any other locking device that can be cut off the cabinet used for storing controlled substances</a:t>
            </a: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algn="l"/>
            <a:r>
              <a:rPr lang="en-US" sz="1800" b="0" i="0" u="none" strike="noStrike" baseline="0" dirty="0">
                <a:solidFill>
                  <a:srgbClr val="FFFFFF"/>
                </a:solidFill>
                <a:latin typeface="CenturyGothic"/>
              </a:rPr>
              <a:t>store controlled substances at the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14</a:t>
            </a:fld>
            <a:endParaRPr lang="en-US" dirty="0"/>
          </a:p>
        </p:txBody>
      </p:sp>
      <p:pic>
        <p:nvPicPr>
          <p:cNvPr id="5" name="Picture 4">
            <a:extLst>
              <a:ext uri="{FF2B5EF4-FFF2-40B4-BE49-F238E27FC236}">
                <a16:creationId xmlns:a16="http://schemas.microsoft.com/office/drawing/2014/main" id="{F78F31DA-298E-EF21-9DEE-E044413D6260}"/>
              </a:ext>
            </a:extLst>
          </p:cNvPr>
          <p:cNvPicPr>
            <a:picLocks noChangeAspect="1"/>
          </p:cNvPicPr>
          <p:nvPr/>
        </p:nvPicPr>
        <p:blipFill>
          <a:blip r:embed="rId2"/>
          <a:stretch>
            <a:fillRect/>
          </a:stretch>
        </p:blipFill>
        <p:spPr>
          <a:xfrm>
            <a:off x="6442183" y="4708168"/>
            <a:ext cx="1991360" cy="1991360"/>
          </a:xfrm>
          <a:prstGeom prst="rect">
            <a:avLst/>
          </a:prstGeom>
        </p:spPr>
      </p:pic>
    </p:spTree>
    <p:extLst>
      <p:ext uri="{BB962C8B-B14F-4D97-AF65-F5344CB8AC3E}">
        <p14:creationId xmlns:p14="http://schemas.microsoft.com/office/powerpoint/2010/main" val="2475917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lnSpcReduction="1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Storage Requirements</a:t>
            </a:r>
            <a:endParaRPr lang="en-US" sz="2600" dirty="0">
              <a:solidFill>
                <a:schemeClr val="tx1"/>
              </a:solidFill>
              <a:latin typeface="Museo Slab 300"/>
              <a:ea typeface="ＭＳ Ｐゴシック" panose="020B0600070205080204" pitchFamily="34" charset="-128"/>
            </a:endParaRPr>
          </a:p>
          <a:p>
            <a:pPr marL="0" lvl="2"/>
            <a:r>
              <a:rPr lang="en-US" sz="2600" dirty="0">
                <a:solidFill>
                  <a:schemeClr val="tx1"/>
                </a:solidFill>
                <a:latin typeface="Museo Slab 300"/>
                <a:ea typeface="ＭＳ Ｐゴシック" panose="020B0600070205080204" pitchFamily="34" charset="-128"/>
              </a:rPr>
              <a:t>When you receive shipment of controlled substances:</a:t>
            </a:r>
          </a:p>
          <a:p>
            <a:pPr marL="457200" lvl="2" indent="-457200">
              <a:buFontTx/>
              <a:buChar char="-"/>
            </a:pPr>
            <a:r>
              <a:rPr lang="en-US" sz="2600" dirty="0">
                <a:solidFill>
                  <a:schemeClr val="tx1"/>
                </a:solidFill>
                <a:latin typeface="Museo Slab 300"/>
                <a:ea typeface="ＭＳ Ｐゴシック" panose="020B0600070205080204" pitchFamily="34" charset="-128"/>
              </a:rPr>
              <a:t>You must sign for the package, open it immediately and secure the contents in the lock box or safe.</a:t>
            </a:r>
          </a:p>
          <a:p>
            <a:pPr marL="457200" lvl="2" indent="-457200">
              <a:buFontTx/>
              <a:buChar char="-"/>
            </a:pPr>
            <a:r>
              <a:rPr lang="en-US" sz="2600" dirty="0">
                <a:solidFill>
                  <a:schemeClr val="tx1"/>
                </a:solidFill>
                <a:latin typeface="Museo Slab 300"/>
                <a:ea typeface="ＭＳ Ｐゴシック" panose="020B0600070205080204" pitchFamily="34" charset="-128"/>
              </a:rPr>
              <a:t>Note the date received on the packing slip and keep this record</a:t>
            </a:r>
          </a:p>
          <a:p>
            <a:pPr marL="457200" lvl="2" indent="-457200">
              <a:buFontTx/>
              <a:buChar char="-"/>
            </a:pPr>
            <a:r>
              <a:rPr lang="en-US" sz="2600" dirty="0">
                <a:solidFill>
                  <a:schemeClr val="tx1"/>
                </a:solidFill>
                <a:latin typeface="Museo Slab 300"/>
                <a:ea typeface="ＭＳ Ｐゴシック" panose="020B0600070205080204" pitchFamily="34" charset="-128"/>
              </a:rPr>
              <a:t>Add the controlled substance received to your usage log for that drug</a:t>
            </a:r>
          </a:p>
          <a:p>
            <a:endParaRPr lang="en-US" sz="2600" dirty="0">
              <a:solidFill>
                <a:schemeClr val="tx1"/>
              </a:solidFill>
              <a:latin typeface="Museo Slab 300"/>
              <a:ea typeface="ＭＳ Ｐゴシック" panose="020B0600070205080204" pitchFamily="34" charset="-128"/>
            </a:endParaRPr>
          </a:p>
          <a:p>
            <a:r>
              <a:rPr lang="en-US" sz="2600" dirty="0">
                <a:solidFill>
                  <a:schemeClr val="tx1"/>
                </a:solidFill>
                <a:latin typeface="Museo Slab 300"/>
                <a:ea typeface="ＭＳ Ｐゴシック" panose="020B0600070205080204" pitchFamily="34" charset="-128"/>
              </a:rPr>
              <a:t>NOTE: Controlled substances </a:t>
            </a:r>
            <a:r>
              <a:rPr lang="en-US" sz="2600" dirty="0">
                <a:solidFill>
                  <a:srgbClr val="FF0000"/>
                </a:solidFill>
                <a:latin typeface="Museo Slab 300"/>
                <a:ea typeface="ＭＳ Ｐゴシック" panose="020B0600070205080204" pitchFamily="34" charset="-128"/>
              </a:rPr>
              <a:t>cannot be </a:t>
            </a:r>
          </a:p>
          <a:p>
            <a:r>
              <a:rPr lang="en-US" sz="2600" dirty="0">
                <a:solidFill>
                  <a:srgbClr val="FF0000"/>
                </a:solidFill>
                <a:latin typeface="Museo Slab 300"/>
                <a:ea typeface="ＭＳ Ｐゴシック" panose="020B0600070205080204" pitchFamily="34" charset="-128"/>
              </a:rPr>
              <a:t>shipped </a:t>
            </a:r>
            <a:r>
              <a:rPr lang="en-US" sz="2600" dirty="0">
                <a:solidFill>
                  <a:schemeClr val="tx1"/>
                </a:solidFill>
                <a:latin typeface="Museo Slab 300"/>
                <a:ea typeface="ＭＳ Ｐゴシック" panose="020B0600070205080204" pitchFamily="34" charset="-128"/>
              </a:rPr>
              <a:t>to Central Receiving</a:t>
            </a:r>
          </a:p>
          <a:p>
            <a:pPr algn="l"/>
            <a:r>
              <a:rPr lang="en-US" sz="1800" b="0" i="0" u="none" strike="noStrike" baseline="0" dirty="0">
                <a:solidFill>
                  <a:srgbClr val="FFFFFF"/>
                </a:solidFill>
                <a:latin typeface="CenturyGothic"/>
              </a:rPr>
              <a:t>store controlled substances at the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15</a:t>
            </a:fld>
            <a:endParaRPr lang="en-US" dirty="0"/>
          </a:p>
        </p:txBody>
      </p:sp>
      <p:pic>
        <p:nvPicPr>
          <p:cNvPr id="5" name="Picture 4">
            <a:extLst>
              <a:ext uri="{FF2B5EF4-FFF2-40B4-BE49-F238E27FC236}">
                <a16:creationId xmlns:a16="http://schemas.microsoft.com/office/drawing/2014/main" id="{F78F31DA-298E-EF21-9DEE-E044413D6260}"/>
              </a:ext>
            </a:extLst>
          </p:cNvPr>
          <p:cNvPicPr>
            <a:picLocks noChangeAspect="1"/>
          </p:cNvPicPr>
          <p:nvPr/>
        </p:nvPicPr>
        <p:blipFill>
          <a:blip r:embed="rId2"/>
          <a:stretch>
            <a:fillRect/>
          </a:stretch>
        </p:blipFill>
        <p:spPr>
          <a:xfrm>
            <a:off x="6442183" y="4708168"/>
            <a:ext cx="1991360" cy="1991360"/>
          </a:xfrm>
          <a:prstGeom prst="rect">
            <a:avLst/>
          </a:prstGeom>
        </p:spPr>
      </p:pic>
    </p:spTree>
    <p:extLst>
      <p:ext uri="{BB962C8B-B14F-4D97-AF65-F5344CB8AC3E}">
        <p14:creationId xmlns:p14="http://schemas.microsoft.com/office/powerpoint/2010/main" val="27673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fontScale="25000" lnSpcReduction="20000"/>
          </a:bodyPr>
          <a:lstStyle/>
          <a:p>
            <a:r>
              <a:rPr lang="en-US" altLang="en-US" sz="14400" dirty="0">
                <a:solidFill>
                  <a:schemeClr val="tx1"/>
                </a:solidFill>
                <a:latin typeface="Museo Slab 300"/>
                <a:ea typeface="ＭＳ Ｐゴシック" panose="020B0600070205080204" pitchFamily="34" charset="-128"/>
                <a:cs typeface="Trebuchet MS" panose="020B0603020202020204" pitchFamily="34" charset="0"/>
              </a:rPr>
              <a:t>Theft or Loss</a:t>
            </a:r>
            <a:endParaRPr lang="en-US" sz="14400" dirty="0">
              <a:solidFill>
                <a:schemeClr val="tx1"/>
              </a:solidFill>
              <a:latin typeface="Museo Slab 300"/>
              <a:ea typeface="ＭＳ Ｐゴシック" panose="020B0600070205080204" pitchFamily="34" charset="-128"/>
            </a:endParaRPr>
          </a:p>
          <a:p>
            <a:pPr marL="0" lvl="2"/>
            <a:r>
              <a:rPr lang="en-US" sz="11200" dirty="0">
                <a:solidFill>
                  <a:schemeClr val="tx1"/>
                </a:solidFill>
                <a:latin typeface="Museo Slab 300"/>
                <a:ea typeface="ＭＳ Ｐゴシック" panose="020B0600070205080204" pitchFamily="34" charset="-128"/>
              </a:rPr>
              <a:t>All employees or students are required to report diversion of controlled substances. Any suspected theft, loss, or diversion must be immediately reported to:</a:t>
            </a:r>
          </a:p>
          <a:p>
            <a:pPr marL="234950" lvl="2" indent="-234950">
              <a:buFontTx/>
              <a:buChar char="-"/>
            </a:pPr>
            <a:r>
              <a:rPr lang="en-US" sz="11200" dirty="0">
                <a:solidFill>
                  <a:schemeClr val="tx1"/>
                </a:solidFill>
                <a:latin typeface="Museo Slab 300"/>
                <a:ea typeface="ＭＳ Ｐゴシック" panose="020B0600070205080204" pitchFamily="34" charset="-128"/>
              </a:rPr>
              <a:t>Division of Laboratory Animal Resources at 631-444-2194</a:t>
            </a:r>
          </a:p>
          <a:p>
            <a:pPr marL="234950" lvl="2" indent="-234950">
              <a:buFontTx/>
              <a:buChar char="-"/>
            </a:pPr>
            <a:r>
              <a:rPr lang="en-US" sz="11200" dirty="0">
                <a:solidFill>
                  <a:schemeClr val="tx1"/>
                </a:solidFill>
                <a:latin typeface="Museo Slab 300"/>
                <a:ea typeface="ＭＳ Ｐゴシック" panose="020B0600070205080204" pitchFamily="34" charset="-128"/>
              </a:rPr>
              <a:t>AREA DEA Field Division Office must be notified in writing </a:t>
            </a:r>
            <a:r>
              <a:rPr lang="en-US" sz="11200" dirty="0">
                <a:solidFill>
                  <a:srgbClr val="FF0000"/>
                </a:solidFill>
                <a:latin typeface="Museo Slab 300"/>
                <a:ea typeface="ＭＳ Ｐゴシック" panose="020B0600070205080204" pitchFamily="34" charset="-128"/>
              </a:rPr>
              <a:t>within one business day </a:t>
            </a:r>
            <a:r>
              <a:rPr lang="en-US" sz="11200" dirty="0">
                <a:solidFill>
                  <a:schemeClr val="tx1"/>
                </a:solidFill>
                <a:latin typeface="Museo Slab 300"/>
                <a:ea typeface="ＭＳ Ｐゴシック" panose="020B0600070205080204" pitchFamily="34" charset="-128"/>
              </a:rPr>
              <a:t>of discovery of loss or theft.</a:t>
            </a:r>
          </a:p>
          <a:p>
            <a:pPr marL="692150" lvl="3" indent="-234950">
              <a:buFontTx/>
              <a:buChar char="-"/>
            </a:pPr>
            <a:r>
              <a:rPr lang="en-US" sz="11200" dirty="0">
                <a:solidFill>
                  <a:schemeClr val="tx1"/>
                </a:solidFill>
                <a:latin typeface="Museo Slab 300"/>
                <a:ea typeface="ＭＳ Ｐゴシック" panose="020B0600070205080204" pitchFamily="34" charset="-128"/>
              </a:rPr>
              <a:t>Complete and submit DEA Form 106 “Report of Theft or Loss of Controlled Substances”</a:t>
            </a:r>
          </a:p>
          <a:p>
            <a:pPr marL="234950" lvl="2" indent="-234950">
              <a:buFontTx/>
              <a:buChar char="-"/>
            </a:pPr>
            <a:r>
              <a:rPr lang="en-US" sz="11200" dirty="0">
                <a:solidFill>
                  <a:schemeClr val="tx1"/>
                </a:solidFill>
                <a:latin typeface="Museo Slab 300"/>
                <a:ea typeface="ＭＳ Ｐゴシック" panose="020B0600070205080204" pitchFamily="34" charset="-128"/>
              </a:rPr>
              <a:t>Registrants are encouraged to immediately report theft and loss to local law enforcement and the state regulatory agency.</a:t>
            </a:r>
          </a:p>
          <a:p>
            <a:pPr algn="l"/>
            <a:r>
              <a:rPr lang="en-US" sz="7000" b="0" i="0" u="none" strike="noStrike" baseline="0" dirty="0">
                <a:solidFill>
                  <a:srgbClr val="FFFFFF"/>
                </a:solidFill>
                <a:latin typeface="Museo Slab 300"/>
              </a:rPr>
              <a:t>store controlled substances at the</a:t>
            </a:r>
            <a:r>
              <a:rPr lang="en-US" sz="1800" b="0" i="0" u="none" strike="noStrike" baseline="0" dirty="0">
                <a:solidFill>
                  <a:srgbClr val="FFFFFF"/>
                </a:solidFill>
                <a:latin typeface="CenturyGothic"/>
              </a:rPr>
              <a:t>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16</a:t>
            </a:fld>
            <a:endParaRPr lang="en-US" dirty="0"/>
          </a:p>
        </p:txBody>
      </p:sp>
    </p:spTree>
    <p:extLst>
      <p:ext uri="{BB962C8B-B14F-4D97-AF65-F5344CB8AC3E}">
        <p14:creationId xmlns:p14="http://schemas.microsoft.com/office/powerpoint/2010/main" val="3408672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fontScale="925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Spills</a:t>
            </a:r>
            <a:endParaRPr lang="en-US" sz="2600" dirty="0">
              <a:solidFill>
                <a:schemeClr val="tx1"/>
              </a:solidFill>
              <a:latin typeface="Museo Slab 300"/>
              <a:ea typeface="ＭＳ Ｐゴシック" panose="020B0600070205080204" pitchFamily="34" charset="-128"/>
            </a:endParaRPr>
          </a:p>
          <a:p>
            <a:pPr marL="234950" lvl="2" indent="-234950"/>
            <a:r>
              <a:rPr lang="en-US" sz="2800" dirty="0">
                <a:solidFill>
                  <a:schemeClr val="tx1"/>
                </a:solidFill>
                <a:latin typeface="Museo Slab 300"/>
                <a:ea typeface="ＭＳ Ｐゴシック" panose="020B0600070205080204" pitchFamily="34" charset="-128"/>
              </a:rPr>
              <a:t>- Breakage, spills or other witnessed controlled substance loss do not need to be reported as lost</a:t>
            </a:r>
          </a:p>
          <a:p>
            <a:pPr marL="568325" lvl="2" indent="-333375">
              <a:buFontTx/>
              <a:buChar char="-"/>
            </a:pPr>
            <a:r>
              <a:rPr lang="en-US" sz="2800" dirty="0">
                <a:solidFill>
                  <a:schemeClr val="tx1"/>
                </a:solidFill>
                <a:latin typeface="Museo Slab 300"/>
                <a:ea typeface="ＭＳ Ｐゴシック" panose="020B0600070205080204" pitchFamily="34" charset="-128"/>
              </a:rPr>
              <a:t>This type of loss must be documented by the registrant and witness on the inventory record</a:t>
            </a:r>
          </a:p>
          <a:p>
            <a:pPr marL="568325" lvl="2" indent="-333375">
              <a:buFontTx/>
              <a:buChar char="-"/>
            </a:pPr>
            <a:r>
              <a:rPr lang="en-US" sz="2800" dirty="0">
                <a:solidFill>
                  <a:schemeClr val="tx1"/>
                </a:solidFill>
                <a:latin typeface="Museo Slab 300"/>
                <a:ea typeface="ＭＳ Ｐゴシック" panose="020B0600070205080204" pitchFamily="34" charset="-128"/>
              </a:rPr>
              <a:t>Controlled substances that can be recovered after a spill, but cannot be used because of contamination (such as tablets), must be disposed of in accordance with disposal procedures</a:t>
            </a:r>
          </a:p>
          <a:p>
            <a:pPr algn="l"/>
            <a:r>
              <a:rPr lang="en-US" sz="1800" b="0" i="0" u="none" strike="noStrike" baseline="0" dirty="0">
                <a:solidFill>
                  <a:srgbClr val="FFFFFF"/>
                </a:solidFill>
                <a:latin typeface="CenturyGothic"/>
              </a:rPr>
              <a:t>store controlled substances at the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17</a:t>
            </a:fld>
            <a:endParaRPr lang="en-US" dirty="0"/>
          </a:p>
        </p:txBody>
      </p:sp>
    </p:spTree>
    <p:extLst>
      <p:ext uri="{BB962C8B-B14F-4D97-AF65-F5344CB8AC3E}">
        <p14:creationId xmlns:p14="http://schemas.microsoft.com/office/powerpoint/2010/main" val="1018190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fontScale="92500" lnSpcReduction="1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Record Keeping</a:t>
            </a:r>
          </a:p>
          <a:p>
            <a:pPr marL="234950" lvl="1" indent="-234950">
              <a:buFontTx/>
              <a:buChar char="-"/>
            </a:pPr>
            <a:r>
              <a:rPr lang="en-US" sz="2800" dirty="0">
                <a:solidFill>
                  <a:schemeClr val="tx1"/>
                </a:solidFill>
              </a:rPr>
              <a:t>Records for schedule I and schedule II substances should be kept separately from records for schedule III-V</a:t>
            </a:r>
          </a:p>
          <a:p>
            <a:pPr marL="234950" lvl="1" indent="-234950">
              <a:buFontTx/>
              <a:buChar char="-"/>
            </a:pPr>
            <a:r>
              <a:rPr lang="en-US" sz="2800" dirty="0">
                <a:solidFill>
                  <a:schemeClr val="tx1"/>
                </a:solidFill>
              </a:rPr>
              <a:t>Inventory for all locations must be updated every 2 years. The inventory will consist of:</a:t>
            </a:r>
          </a:p>
          <a:p>
            <a:pPr marL="457200" lvl="2" indent="-222250">
              <a:buFontTx/>
              <a:buChar char="-"/>
            </a:pPr>
            <a:r>
              <a:rPr lang="en-US" sz="2600" dirty="0">
                <a:solidFill>
                  <a:schemeClr val="tx1"/>
                </a:solidFill>
              </a:rPr>
              <a:t>Hands-on counting of inventory</a:t>
            </a:r>
          </a:p>
          <a:p>
            <a:pPr marL="457200" lvl="2" indent="-222250">
              <a:buFontTx/>
              <a:buChar char="-"/>
            </a:pPr>
            <a:r>
              <a:rPr lang="en-US" sz="2600" dirty="0">
                <a:solidFill>
                  <a:schemeClr val="tx1"/>
                </a:solidFill>
              </a:rPr>
              <a:t>Complete within a single business day</a:t>
            </a:r>
          </a:p>
          <a:p>
            <a:pPr marL="457200" lvl="2" indent="-222250">
              <a:buFontTx/>
              <a:buChar char="-"/>
            </a:pPr>
            <a:r>
              <a:rPr lang="en-US" sz="2600" dirty="0">
                <a:solidFill>
                  <a:schemeClr val="tx1"/>
                </a:solidFill>
              </a:rPr>
              <a:t>Complete by at lease two authorized personnel</a:t>
            </a:r>
          </a:p>
          <a:p>
            <a:pPr marL="457200" lvl="2" indent="-222250">
              <a:buFontTx/>
              <a:buChar char="-"/>
            </a:pPr>
            <a:r>
              <a:rPr lang="en-US" sz="2600" dirty="0">
                <a:solidFill>
                  <a:schemeClr val="tx1"/>
                </a:solidFill>
              </a:rPr>
              <a:t>Inventory must be maintained at the Registered Location (The inventory can be written, typewritten, or printed.)</a:t>
            </a:r>
          </a:p>
          <a:p>
            <a:pPr marL="457200" lvl="2" indent="-222250">
              <a:buFontTx/>
              <a:buChar char="-"/>
            </a:pPr>
            <a:r>
              <a:rPr lang="en-US" sz="2600" dirty="0">
                <a:solidFill>
                  <a:schemeClr val="tx1"/>
                </a:solidFill>
              </a:rPr>
              <a:t>Label the inventory “Biennial Inventory” (If nothing to record – indicate “0”)</a:t>
            </a:r>
          </a:p>
          <a:p>
            <a:pPr marL="508000" lvl="1" indent="-508000">
              <a:buFontTx/>
              <a:buChar char="-"/>
            </a:pP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18</a:t>
            </a:fld>
            <a:endParaRPr lang="en-US" dirty="0"/>
          </a:p>
        </p:txBody>
      </p:sp>
      <p:pic>
        <p:nvPicPr>
          <p:cNvPr id="5" name="Picture 4">
            <a:extLst>
              <a:ext uri="{FF2B5EF4-FFF2-40B4-BE49-F238E27FC236}">
                <a16:creationId xmlns:a16="http://schemas.microsoft.com/office/drawing/2014/main" id="{323AD099-7CD3-1970-02E1-9FF1E1B504CD}"/>
              </a:ext>
            </a:extLst>
          </p:cNvPr>
          <p:cNvPicPr>
            <a:picLocks noChangeAspect="1"/>
          </p:cNvPicPr>
          <p:nvPr/>
        </p:nvPicPr>
        <p:blipFill>
          <a:blip r:embed="rId2"/>
          <a:stretch>
            <a:fillRect/>
          </a:stretch>
        </p:blipFill>
        <p:spPr>
          <a:xfrm>
            <a:off x="6140357" y="-60101"/>
            <a:ext cx="1747520" cy="1473200"/>
          </a:xfrm>
          <a:prstGeom prst="rect">
            <a:avLst/>
          </a:prstGeom>
        </p:spPr>
      </p:pic>
    </p:spTree>
    <p:extLst>
      <p:ext uri="{BB962C8B-B14F-4D97-AF65-F5344CB8AC3E}">
        <p14:creationId xmlns:p14="http://schemas.microsoft.com/office/powerpoint/2010/main" val="3004456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Record Keeping cont.</a:t>
            </a:r>
          </a:p>
          <a:p>
            <a:pPr marL="234950" lvl="1" indent="-234950">
              <a:buFontTx/>
              <a:buChar char="-"/>
            </a:pPr>
            <a:r>
              <a:rPr lang="en-US" sz="2800" dirty="0">
                <a:solidFill>
                  <a:schemeClr val="tx1"/>
                </a:solidFill>
              </a:rPr>
              <a:t>Usage logs must be maintained for controlled substances at each physical location where they are stored</a:t>
            </a:r>
          </a:p>
          <a:p>
            <a:pPr marL="234950" lvl="1" indent="-234950">
              <a:buFontTx/>
              <a:buChar char="-"/>
            </a:pPr>
            <a:r>
              <a:rPr lang="en-US" sz="2800" dirty="0">
                <a:solidFill>
                  <a:schemeClr val="tx1"/>
                </a:solidFill>
              </a:rPr>
              <a:t>The use of controlled drugs are always documented by the date, purpose, amount used, balance remaining and the initials of the person administering the drug. Example:</a:t>
            </a:r>
          </a:p>
          <a:p>
            <a:pPr marL="0" lvl="1"/>
            <a:endParaRPr lang="en-US" sz="26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19</a:t>
            </a:fld>
            <a:endParaRPr lang="en-US" dirty="0"/>
          </a:p>
        </p:txBody>
      </p:sp>
      <p:graphicFrame>
        <p:nvGraphicFramePr>
          <p:cNvPr id="2" name="Table 1">
            <a:extLst>
              <a:ext uri="{FF2B5EF4-FFF2-40B4-BE49-F238E27FC236}">
                <a16:creationId xmlns:a16="http://schemas.microsoft.com/office/drawing/2014/main" id="{5B746102-7F74-B5AC-8EAF-F72282E260EA}"/>
              </a:ext>
            </a:extLst>
          </p:cNvPr>
          <p:cNvGraphicFramePr>
            <a:graphicFrameLocks noGrp="1"/>
          </p:cNvGraphicFramePr>
          <p:nvPr>
            <p:extLst>
              <p:ext uri="{D42A27DB-BD31-4B8C-83A1-F6EECF244321}">
                <p14:modId xmlns:p14="http://schemas.microsoft.com/office/powerpoint/2010/main" val="3822253881"/>
              </p:ext>
            </p:extLst>
          </p:nvPr>
        </p:nvGraphicFramePr>
        <p:xfrm>
          <a:off x="1092821" y="4231144"/>
          <a:ext cx="7014119" cy="2108200"/>
        </p:xfrm>
        <a:graphic>
          <a:graphicData uri="http://schemas.openxmlformats.org/drawingml/2006/table">
            <a:tbl>
              <a:tblPr firstRow="1" bandRow="1">
                <a:tableStyleId>{5C22544A-7EE6-4342-B048-85BDC9FD1C3A}</a:tableStyleId>
              </a:tblPr>
              <a:tblGrid>
                <a:gridCol w="1402824">
                  <a:extLst>
                    <a:ext uri="{9D8B030D-6E8A-4147-A177-3AD203B41FA5}">
                      <a16:colId xmlns:a16="http://schemas.microsoft.com/office/drawing/2014/main" val="430415537"/>
                    </a:ext>
                  </a:extLst>
                </a:gridCol>
                <a:gridCol w="1590763">
                  <a:extLst>
                    <a:ext uri="{9D8B030D-6E8A-4147-A177-3AD203B41FA5}">
                      <a16:colId xmlns:a16="http://schemas.microsoft.com/office/drawing/2014/main" val="2572186397"/>
                    </a:ext>
                  </a:extLst>
                </a:gridCol>
                <a:gridCol w="1214884">
                  <a:extLst>
                    <a:ext uri="{9D8B030D-6E8A-4147-A177-3AD203B41FA5}">
                      <a16:colId xmlns:a16="http://schemas.microsoft.com/office/drawing/2014/main" val="364428392"/>
                    </a:ext>
                  </a:extLst>
                </a:gridCol>
                <a:gridCol w="1402824">
                  <a:extLst>
                    <a:ext uri="{9D8B030D-6E8A-4147-A177-3AD203B41FA5}">
                      <a16:colId xmlns:a16="http://schemas.microsoft.com/office/drawing/2014/main" val="673193224"/>
                    </a:ext>
                  </a:extLst>
                </a:gridCol>
                <a:gridCol w="1402824">
                  <a:extLst>
                    <a:ext uri="{9D8B030D-6E8A-4147-A177-3AD203B41FA5}">
                      <a16:colId xmlns:a16="http://schemas.microsoft.com/office/drawing/2014/main" val="2086533225"/>
                    </a:ext>
                  </a:extLst>
                </a:gridCol>
              </a:tblGrid>
              <a:tr h="0">
                <a:tc gridSpan="3">
                  <a:txBody>
                    <a:bodyPr/>
                    <a:lstStyle/>
                    <a:p>
                      <a:r>
                        <a:rPr lang="en-US" sz="2400" b="0" dirty="0"/>
                        <a:t>DRUG: </a:t>
                      </a:r>
                      <a:r>
                        <a:rPr lang="en-US" sz="3200" b="0" i="1" dirty="0">
                          <a:latin typeface="Freestyle Script" panose="030804020302050B0404" pitchFamily="66" charset="0"/>
                        </a:rPr>
                        <a:t>Buprenorphine</a:t>
                      </a:r>
                      <a:endParaRPr lang="en-US" sz="2400" b="0" i="1" dirty="0">
                        <a:latin typeface="Freestyle Script" panose="030804020302050B0404" pitchFamily="66" charset="0"/>
                      </a:endParaRPr>
                    </a:p>
                  </a:txBody>
                  <a:tcPr/>
                </a:tc>
                <a:tc hMerge="1">
                  <a:txBody>
                    <a:bodyPr/>
                    <a:lstStyle/>
                    <a:p>
                      <a:endParaRPr lang="en-US" dirty="0"/>
                    </a:p>
                  </a:txBody>
                  <a:tcPr/>
                </a:tc>
                <a:tc hMerge="1">
                  <a:txBody>
                    <a:bodyPr/>
                    <a:lstStyle/>
                    <a:p>
                      <a:endParaRPr lang="en-US" dirty="0"/>
                    </a:p>
                  </a:txBody>
                  <a:tcPr/>
                </a:tc>
                <a:tc gridSpan="2">
                  <a:txBody>
                    <a:bodyPr/>
                    <a:lstStyle/>
                    <a:p>
                      <a:r>
                        <a:rPr lang="en-US" sz="2400" b="0" dirty="0"/>
                        <a:t>Concentration: </a:t>
                      </a:r>
                      <a:r>
                        <a:rPr lang="en-US" sz="2400" b="0" dirty="0">
                          <a:latin typeface="Freestyle Script" panose="030804020302050B0404" pitchFamily="66" charset="0"/>
                        </a:rPr>
                        <a:t>0.3 mg/ml</a:t>
                      </a:r>
                    </a:p>
                  </a:txBody>
                  <a:tcPr/>
                </a:tc>
                <a:tc hMerge="1">
                  <a:txBody>
                    <a:bodyPr/>
                    <a:lstStyle/>
                    <a:p>
                      <a:endParaRPr lang="en-US" dirty="0"/>
                    </a:p>
                  </a:txBody>
                  <a:tcPr/>
                </a:tc>
                <a:extLst>
                  <a:ext uri="{0D108BD9-81ED-4DB2-BD59-A6C34878D82A}">
                    <a16:rowId xmlns:a16="http://schemas.microsoft.com/office/drawing/2014/main" val="2189643625"/>
                  </a:ext>
                </a:extLst>
              </a:tr>
              <a:tr h="370840">
                <a:tc>
                  <a:txBody>
                    <a:bodyPr/>
                    <a:lstStyle/>
                    <a:p>
                      <a:r>
                        <a:rPr lang="en-US" dirty="0"/>
                        <a:t>Date:</a:t>
                      </a:r>
                    </a:p>
                  </a:txBody>
                  <a:tcPr/>
                </a:tc>
                <a:tc>
                  <a:txBody>
                    <a:bodyPr/>
                    <a:lstStyle/>
                    <a:p>
                      <a:r>
                        <a:rPr lang="en-US" dirty="0"/>
                        <a:t>Purpose:</a:t>
                      </a:r>
                    </a:p>
                  </a:txBody>
                  <a:tcPr/>
                </a:tc>
                <a:tc>
                  <a:txBody>
                    <a:bodyPr/>
                    <a:lstStyle/>
                    <a:p>
                      <a:r>
                        <a:rPr lang="en-US" dirty="0"/>
                        <a:t>Used:</a:t>
                      </a:r>
                    </a:p>
                  </a:txBody>
                  <a:tcPr/>
                </a:tc>
                <a:tc>
                  <a:txBody>
                    <a:bodyPr/>
                    <a:lstStyle/>
                    <a:p>
                      <a:r>
                        <a:rPr lang="en-US" dirty="0"/>
                        <a:t>Balance:</a:t>
                      </a:r>
                    </a:p>
                  </a:txBody>
                  <a:tcPr/>
                </a:tc>
                <a:tc>
                  <a:txBody>
                    <a:bodyPr/>
                    <a:lstStyle/>
                    <a:p>
                      <a:r>
                        <a:rPr lang="en-US" dirty="0"/>
                        <a:t>Initials:</a:t>
                      </a:r>
                    </a:p>
                  </a:txBody>
                  <a:tcPr/>
                </a:tc>
                <a:extLst>
                  <a:ext uri="{0D108BD9-81ED-4DB2-BD59-A6C34878D82A}">
                    <a16:rowId xmlns:a16="http://schemas.microsoft.com/office/drawing/2014/main" val="3494580341"/>
                  </a:ext>
                </a:extLst>
              </a:tr>
              <a:tr h="370840">
                <a:tc>
                  <a:txBody>
                    <a:bodyPr/>
                    <a:lstStyle/>
                    <a:p>
                      <a:r>
                        <a:rPr lang="en-US" sz="2400" dirty="0">
                          <a:latin typeface="Freestyle Script" panose="030804020302050B0404" pitchFamily="66" charset="0"/>
                        </a:rPr>
                        <a:t>1/1/2024</a:t>
                      </a:r>
                    </a:p>
                  </a:txBody>
                  <a:tcPr/>
                </a:tc>
                <a:tc>
                  <a:txBody>
                    <a:bodyPr/>
                    <a:lstStyle/>
                    <a:p>
                      <a:r>
                        <a:rPr lang="en-US" sz="2400" dirty="0">
                          <a:latin typeface="Freestyle Script" panose="030804020302050B0404" pitchFamily="66" charset="0"/>
                        </a:rPr>
                        <a:t>Add</a:t>
                      </a:r>
                    </a:p>
                  </a:txBody>
                  <a:tcPr/>
                </a:tc>
                <a:tc>
                  <a:txBody>
                    <a:bodyPr/>
                    <a:lstStyle/>
                    <a:p>
                      <a:r>
                        <a:rPr lang="en-US" sz="2400" dirty="0">
                          <a:latin typeface="Freestyle Script" panose="030804020302050B0404" pitchFamily="66" charset="0"/>
                        </a:rPr>
                        <a:t>1.00 ml</a:t>
                      </a:r>
                    </a:p>
                  </a:txBody>
                  <a:tcPr/>
                </a:tc>
                <a:tc>
                  <a:txBody>
                    <a:bodyPr/>
                    <a:lstStyle/>
                    <a:p>
                      <a:r>
                        <a:rPr lang="en-US" sz="2400" dirty="0">
                          <a:latin typeface="Freestyle Script" panose="030804020302050B0404" pitchFamily="66" charset="0"/>
                        </a:rPr>
                        <a:t>1.00 ml</a:t>
                      </a:r>
                    </a:p>
                  </a:txBody>
                  <a:tcPr/>
                </a:tc>
                <a:tc>
                  <a:txBody>
                    <a:bodyPr/>
                    <a:lstStyle/>
                    <a:p>
                      <a:r>
                        <a:rPr lang="en-US" sz="2400" dirty="0">
                          <a:latin typeface="Freestyle Script" panose="030804020302050B0404" pitchFamily="66" charset="0"/>
                        </a:rPr>
                        <a:t>JD</a:t>
                      </a:r>
                    </a:p>
                  </a:txBody>
                  <a:tcPr/>
                </a:tc>
                <a:extLst>
                  <a:ext uri="{0D108BD9-81ED-4DB2-BD59-A6C34878D82A}">
                    <a16:rowId xmlns:a16="http://schemas.microsoft.com/office/drawing/2014/main" val="1904836236"/>
                  </a:ext>
                </a:extLst>
              </a:tr>
              <a:tr h="370840">
                <a:tc>
                  <a:txBody>
                    <a:bodyPr/>
                    <a:lstStyle/>
                    <a:p>
                      <a:r>
                        <a:rPr lang="en-US" sz="2400" dirty="0">
                          <a:latin typeface="Freestyle Script" panose="030804020302050B0404" pitchFamily="66" charset="0"/>
                        </a:rPr>
                        <a:t>7/1/2024</a:t>
                      </a:r>
                    </a:p>
                  </a:txBody>
                  <a:tcPr/>
                </a:tc>
                <a:tc>
                  <a:txBody>
                    <a:bodyPr/>
                    <a:lstStyle/>
                    <a:p>
                      <a:r>
                        <a:rPr lang="en-US" sz="2400" dirty="0">
                          <a:latin typeface="Freestyle Script" panose="030804020302050B0404" pitchFamily="66" charset="0"/>
                        </a:rPr>
                        <a:t>Mouse Surgery</a:t>
                      </a:r>
                    </a:p>
                  </a:txBody>
                  <a:tcPr/>
                </a:tc>
                <a:tc>
                  <a:txBody>
                    <a:bodyPr/>
                    <a:lstStyle/>
                    <a:p>
                      <a:r>
                        <a:rPr lang="en-US" sz="2400" dirty="0">
                          <a:latin typeface="Freestyle Script" panose="030804020302050B0404" pitchFamily="66" charset="0"/>
                        </a:rPr>
                        <a:t>0.01 ml</a:t>
                      </a:r>
                    </a:p>
                  </a:txBody>
                  <a:tcPr/>
                </a:tc>
                <a:tc>
                  <a:txBody>
                    <a:bodyPr/>
                    <a:lstStyle/>
                    <a:p>
                      <a:r>
                        <a:rPr lang="en-US" sz="2400" dirty="0">
                          <a:latin typeface="Freestyle Script" panose="030804020302050B0404" pitchFamily="66" charset="0"/>
                        </a:rPr>
                        <a:t>0.99 ml</a:t>
                      </a:r>
                    </a:p>
                  </a:txBody>
                  <a:tcPr/>
                </a:tc>
                <a:tc>
                  <a:txBody>
                    <a:bodyPr/>
                    <a:lstStyle/>
                    <a:p>
                      <a:r>
                        <a:rPr lang="en-US" sz="2400" dirty="0">
                          <a:latin typeface="Freestyle Script" panose="030804020302050B0404" pitchFamily="66" charset="0"/>
                        </a:rPr>
                        <a:t>RB</a:t>
                      </a:r>
                    </a:p>
                  </a:txBody>
                  <a:tcPr/>
                </a:tc>
                <a:extLst>
                  <a:ext uri="{0D108BD9-81ED-4DB2-BD59-A6C34878D82A}">
                    <a16:rowId xmlns:a16="http://schemas.microsoft.com/office/drawing/2014/main" val="1644819283"/>
                  </a:ext>
                </a:extLst>
              </a:tr>
            </a:tbl>
          </a:graphicData>
        </a:graphic>
      </p:graphicFrame>
    </p:spTree>
    <p:extLst>
      <p:ext uri="{BB962C8B-B14F-4D97-AF65-F5344CB8AC3E}">
        <p14:creationId xmlns:p14="http://schemas.microsoft.com/office/powerpoint/2010/main" val="36173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873958"/>
            <a:ext cx="7231240" cy="3633116"/>
          </a:xfrm>
        </p:spPr>
        <p:txBody>
          <a:bodyPr>
            <a:normAutofit/>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Controlled Substances Act (CSA)</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Title II of the Comprehensive Drug Abuse Prevention and Control Act of 1970 is the United States drug policy by which the manufacture, possession, use and distribution of certain narcotics, stimulants, depressants, hallucinogens, anabolic steroids and other chemicals is regulated</a:t>
            </a:r>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2</a:t>
            </a:fld>
            <a:endParaRPr lang="en-US" dirty="0"/>
          </a:p>
        </p:txBody>
      </p:sp>
    </p:spTree>
    <p:extLst>
      <p:ext uri="{BB962C8B-B14F-4D97-AF65-F5344CB8AC3E}">
        <p14:creationId xmlns:p14="http://schemas.microsoft.com/office/powerpoint/2010/main" val="2968182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fontScale="85000" lnSpcReduction="20000"/>
          </a:bodyPr>
          <a:lstStyle/>
          <a:p>
            <a:r>
              <a:rPr lang="en-US" altLang="en-US" sz="4200" dirty="0">
                <a:solidFill>
                  <a:schemeClr val="tx1"/>
                </a:solidFill>
                <a:latin typeface="Museo Slab 300"/>
                <a:ea typeface="ＭＳ Ｐゴシック" panose="020B0600070205080204" pitchFamily="34" charset="-128"/>
                <a:cs typeface="Trebuchet MS" panose="020B0603020202020204" pitchFamily="34" charset="0"/>
              </a:rPr>
              <a:t>Disposal</a:t>
            </a:r>
          </a:p>
          <a:p>
            <a:r>
              <a:rPr lang="en-US" sz="3100" dirty="0">
                <a:solidFill>
                  <a:schemeClr val="tx1"/>
                </a:solidFill>
                <a:latin typeface="Museo Slab 300"/>
                <a:ea typeface="ＭＳ Ｐゴシック" panose="020B0600070205080204" pitchFamily="34" charset="-128"/>
              </a:rPr>
              <a:t>Out-of-date, damaged, or otherwise unusable or unwanted controlled substances can be disposed of in the following way:</a:t>
            </a:r>
          </a:p>
          <a:p>
            <a:pPr marL="457200" indent="-457200">
              <a:buFontTx/>
              <a:buChar char="-"/>
            </a:pPr>
            <a:r>
              <a:rPr lang="en-US" sz="3100" dirty="0">
                <a:solidFill>
                  <a:schemeClr val="tx1"/>
                </a:solidFill>
                <a:latin typeface="Museo Slab 300"/>
                <a:ea typeface="ＭＳ Ｐゴシック" panose="020B0600070205080204" pitchFamily="34" charset="-128"/>
              </a:rPr>
              <a:t>Administering the drug to an animal carcass and documenting the administration on the usage log </a:t>
            </a:r>
            <a:r>
              <a:rPr lang="en-US" sz="3100" dirty="0">
                <a:solidFill>
                  <a:srgbClr val="C00000"/>
                </a:solidFill>
                <a:latin typeface="Museo Slab 300"/>
                <a:ea typeface="ＭＳ Ｐゴシック" panose="020B0600070205080204" pitchFamily="34" charset="-128"/>
              </a:rPr>
              <a:t>NOTE: </a:t>
            </a:r>
            <a:r>
              <a:rPr lang="en-US" sz="3100" dirty="0">
                <a:solidFill>
                  <a:schemeClr val="tx1"/>
                </a:solidFill>
                <a:latin typeface="Museo Slab 300"/>
                <a:ea typeface="ＭＳ Ｐゴシック" panose="020B0600070205080204" pitchFamily="34" charset="-128"/>
              </a:rPr>
              <a:t>a second authorized user must be present to witness and sign the usage log</a:t>
            </a:r>
          </a:p>
          <a:p>
            <a:pPr marL="457200" indent="-457200">
              <a:buFontTx/>
              <a:buChar char="-"/>
            </a:pPr>
            <a:r>
              <a:rPr lang="en-US" sz="3100" dirty="0">
                <a:solidFill>
                  <a:schemeClr val="tx1"/>
                </a:solidFill>
                <a:latin typeface="Museo Slab 300"/>
                <a:ea typeface="ＭＳ Ｐゴシック" panose="020B0600070205080204" pitchFamily="34" charset="-128"/>
              </a:rPr>
              <a:t>Reverse Distribution – Contact the ORC for guidance (requires DEA Form 41)</a:t>
            </a:r>
          </a:p>
          <a:p>
            <a:pPr marL="457200" indent="-457200">
              <a:buFontTx/>
              <a:buChar char="-"/>
            </a:pPr>
            <a:endParaRPr lang="en-US" sz="3100" dirty="0">
              <a:solidFill>
                <a:schemeClr val="tx1"/>
              </a:solidFill>
              <a:latin typeface="Museo Slab 300"/>
              <a:ea typeface="ＭＳ Ｐゴシック" panose="020B0600070205080204" pitchFamily="34" charset="-128"/>
            </a:endParaRPr>
          </a:p>
          <a:p>
            <a:r>
              <a:rPr lang="en-US" sz="3100" dirty="0">
                <a:solidFill>
                  <a:srgbClr val="C00000"/>
                </a:solidFill>
                <a:latin typeface="Museo Slab 300"/>
                <a:ea typeface="ＭＳ Ｐゴシック" panose="020B0600070205080204" pitchFamily="34" charset="-128"/>
              </a:rPr>
              <a:t>NOTE: No drugs are to be thrown out or dumped into the sink.</a:t>
            </a:r>
          </a:p>
          <a:p>
            <a:pPr marL="457200" indent="-457200">
              <a:buFontTx/>
              <a:buChar char="-"/>
            </a:pPr>
            <a:endParaRPr lang="en-US" sz="2800" dirty="0">
              <a:solidFill>
                <a:schemeClr val="tx1"/>
              </a:solidFill>
              <a:latin typeface="Museo Slab 300"/>
              <a:ea typeface="ＭＳ Ｐゴシック" panose="020B0600070205080204" pitchFamily="34" charset="-128"/>
            </a:endParaRPr>
          </a:p>
          <a:p>
            <a:pPr algn="l"/>
            <a:r>
              <a:rPr lang="en-US" sz="1800" b="0" i="0" u="none" strike="noStrike" baseline="0" dirty="0">
                <a:solidFill>
                  <a:srgbClr val="FFFFFF"/>
                </a:solidFill>
                <a:latin typeface="CenturyGothic"/>
              </a:rPr>
              <a:t>store controlled substances at the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20</a:t>
            </a:fld>
            <a:endParaRPr lang="en-US" dirty="0"/>
          </a:p>
        </p:txBody>
      </p:sp>
      <p:pic>
        <p:nvPicPr>
          <p:cNvPr id="5" name="Picture 4">
            <a:extLst>
              <a:ext uri="{FF2B5EF4-FFF2-40B4-BE49-F238E27FC236}">
                <a16:creationId xmlns:a16="http://schemas.microsoft.com/office/drawing/2014/main" id="{B8B75030-C737-40B0-A67F-83ADCF9A62C6}"/>
              </a:ext>
            </a:extLst>
          </p:cNvPr>
          <p:cNvPicPr>
            <a:picLocks noChangeAspect="1"/>
          </p:cNvPicPr>
          <p:nvPr/>
        </p:nvPicPr>
        <p:blipFill>
          <a:blip r:embed="rId2"/>
          <a:stretch>
            <a:fillRect/>
          </a:stretch>
        </p:blipFill>
        <p:spPr>
          <a:xfrm>
            <a:off x="6958360" y="4911335"/>
            <a:ext cx="1544320" cy="1513840"/>
          </a:xfrm>
          <a:prstGeom prst="rect">
            <a:avLst/>
          </a:prstGeom>
        </p:spPr>
      </p:pic>
    </p:spTree>
    <p:extLst>
      <p:ext uri="{BB962C8B-B14F-4D97-AF65-F5344CB8AC3E}">
        <p14:creationId xmlns:p14="http://schemas.microsoft.com/office/powerpoint/2010/main" val="1742057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lnSpcReduction="10000"/>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Inspections</a:t>
            </a:r>
          </a:p>
          <a:p>
            <a:r>
              <a:rPr lang="en-US" sz="2800" dirty="0">
                <a:solidFill>
                  <a:schemeClr val="tx1"/>
                </a:solidFill>
                <a:latin typeface="Museo Slab 300"/>
                <a:ea typeface="ＭＳ Ｐゴシック" panose="020B0600070205080204" pitchFamily="34" charset="-128"/>
              </a:rPr>
              <a:t>The DEA makes periodic unannounced inspections of registered controlled substance storage locations. Additionally, reporting a loss or theft may result in a DEA inspection or visit. The DEA is a law enforcement agency, with the ability to assess civil and criminal penalties</a:t>
            </a:r>
          </a:p>
          <a:p>
            <a:endParaRPr lang="en-US" sz="2800" dirty="0">
              <a:solidFill>
                <a:schemeClr val="tx1"/>
              </a:solidFill>
              <a:latin typeface="Museo Slab 300"/>
              <a:ea typeface="ＭＳ Ｐゴシック" panose="020B0600070205080204" pitchFamily="34" charset="-128"/>
            </a:endParaRPr>
          </a:p>
          <a:p>
            <a:r>
              <a:rPr lang="en-US" sz="2800" dirty="0">
                <a:solidFill>
                  <a:schemeClr val="tx1"/>
                </a:solidFill>
                <a:latin typeface="Museo Slab 300"/>
                <a:ea typeface="ＭＳ Ｐゴシック" panose="020B0600070205080204" pitchFamily="34" charset="-128"/>
              </a:rPr>
              <a:t>During the IACUC semi-annual inspections, representatives will review storage areas, use/logs, and security controls. </a:t>
            </a:r>
          </a:p>
          <a:p>
            <a:pPr algn="l"/>
            <a:r>
              <a:rPr lang="en-US" sz="1800" b="0" i="0" u="none" strike="noStrike" baseline="0" dirty="0">
                <a:solidFill>
                  <a:srgbClr val="FFFFFF"/>
                </a:solidFill>
                <a:latin typeface="CenturyGothic"/>
              </a:rPr>
              <a:t>store controlled substances at the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21</a:t>
            </a:fld>
            <a:endParaRPr lang="en-US" dirty="0"/>
          </a:p>
        </p:txBody>
      </p:sp>
      <p:pic>
        <p:nvPicPr>
          <p:cNvPr id="5" name="Picture 4">
            <a:extLst>
              <a:ext uri="{FF2B5EF4-FFF2-40B4-BE49-F238E27FC236}">
                <a16:creationId xmlns:a16="http://schemas.microsoft.com/office/drawing/2014/main" id="{55E8E286-82BF-8245-E2A7-2E486540A9EA}"/>
              </a:ext>
            </a:extLst>
          </p:cNvPr>
          <p:cNvPicPr>
            <a:picLocks noChangeAspect="1"/>
          </p:cNvPicPr>
          <p:nvPr/>
        </p:nvPicPr>
        <p:blipFill>
          <a:blip r:embed="rId2"/>
          <a:stretch>
            <a:fillRect/>
          </a:stretch>
        </p:blipFill>
        <p:spPr>
          <a:xfrm>
            <a:off x="6467565" y="4901175"/>
            <a:ext cx="1747520" cy="1524000"/>
          </a:xfrm>
          <a:prstGeom prst="rect">
            <a:avLst/>
          </a:prstGeom>
        </p:spPr>
      </p:pic>
    </p:spTree>
    <p:extLst>
      <p:ext uri="{BB962C8B-B14F-4D97-AF65-F5344CB8AC3E}">
        <p14:creationId xmlns:p14="http://schemas.microsoft.com/office/powerpoint/2010/main" val="3410188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3436" y="810311"/>
            <a:ext cx="7411649" cy="5055230"/>
          </a:xfrm>
        </p:spPr>
        <p:txBody>
          <a:bodyPr>
            <a:normAutofit fontScale="92500" lnSpcReduction="2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Non-Compliance</a:t>
            </a:r>
          </a:p>
          <a:p>
            <a:r>
              <a:rPr lang="en-US" sz="2800" dirty="0">
                <a:solidFill>
                  <a:schemeClr val="tx1"/>
                </a:solidFill>
                <a:latin typeface="Museo Slab 300"/>
                <a:ea typeface="ＭＳ Ｐゴシック" panose="020B0600070205080204" pitchFamily="34" charset="-128"/>
              </a:rPr>
              <a:t>- The Office of Research Compliance will respond to observations of non-compliance, and recommend corrective actions to appropriate personnel including the Department Chair, Dean, Vice President for Research, SBU police, and/or U.S. DEA</a:t>
            </a:r>
          </a:p>
          <a:p>
            <a:endParaRPr lang="en-US" sz="2800" dirty="0">
              <a:solidFill>
                <a:schemeClr val="tx1"/>
              </a:solidFill>
              <a:latin typeface="Museo Slab 300"/>
              <a:ea typeface="ＭＳ Ｐゴシック" panose="020B0600070205080204" pitchFamily="34" charset="-128"/>
            </a:endParaRPr>
          </a:p>
          <a:p>
            <a:r>
              <a:rPr lang="en-US" sz="2800" dirty="0">
                <a:solidFill>
                  <a:schemeClr val="tx1"/>
                </a:solidFill>
                <a:latin typeface="Museo Slab 300"/>
                <a:ea typeface="ＭＳ Ｐゴシック" panose="020B0600070205080204" pitchFamily="34" charset="-128"/>
              </a:rPr>
              <a:t>- Consequences of non-compliance may include loss of authorization to use controlled substances at SBU, revocation of the DEA registration, termination of employment, or referral to law enforcement agencies.</a:t>
            </a:r>
          </a:p>
          <a:p>
            <a:endParaRPr lang="en-US" sz="2800" dirty="0">
              <a:solidFill>
                <a:schemeClr val="tx1"/>
              </a:solidFill>
              <a:latin typeface="Museo Slab 300"/>
              <a:ea typeface="ＭＳ Ｐゴシック" panose="020B0600070205080204" pitchFamily="34" charset="-128"/>
            </a:endParaRPr>
          </a:p>
          <a:p>
            <a:pPr algn="l"/>
            <a:r>
              <a:rPr lang="en-US" sz="1800" b="0" i="0" u="none" strike="noStrike" baseline="0" dirty="0">
                <a:solidFill>
                  <a:srgbClr val="FFFFFF"/>
                </a:solidFill>
                <a:latin typeface="CenturyGothic"/>
              </a:rPr>
              <a:t>store controlled substances at the location specified in the registration, in</a:t>
            </a:r>
          </a:p>
          <a:p>
            <a:pPr algn="l"/>
            <a:r>
              <a:rPr lang="en-US" sz="1800" b="0" i="0" u="none" strike="noStrike" baseline="0" dirty="0">
                <a:solidFill>
                  <a:srgbClr val="FFFFFF"/>
                </a:solidFill>
                <a:latin typeface="CenturyGothic"/>
              </a:rPr>
              <a:t>a </a:t>
            </a:r>
            <a:r>
              <a:rPr lang="en-US" sz="1800" b="1" i="0" u="none" strike="noStrike" baseline="0" dirty="0">
                <a:solidFill>
                  <a:srgbClr val="FFFFFF"/>
                </a:solidFill>
                <a:latin typeface="CenturyGothic-Bold"/>
              </a:rPr>
              <a:t>double-locked, substantially constructed cabinet that is fixed in place</a:t>
            </a:r>
            <a:endParaRPr lang="en-US" sz="2600" dirty="0">
              <a:solidFill>
                <a:schemeClr val="tx1"/>
              </a:solidFill>
              <a:latin typeface="Museo Slab 300"/>
              <a:ea typeface="ＭＳ Ｐゴシック" panose="020B0600070205080204" pitchFamily="34" charset="-128"/>
            </a:endParaRPr>
          </a:p>
          <a:p>
            <a:pPr marL="234950" lvl="2" indent="-234950">
              <a:buFontTx/>
              <a:buChar char="-"/>
            </a:pPr>
            <a:endParaRPr lang="en-US" sz="2600" dirty="0">
              <a:solidFill>
                <a:schemeClr val="tx1"/>
              </a:solidFill>
              <a:latin typeface="Museo Slab 300"/>
              <a:ea typeface="ＭＳ Ｐゴシック" panose="020B0600070205080204" pitchFamily="34" charset="-128"/>
            </a:endParaRPr>
          </a:p>
          <a:p>
            <a:pPr marL="508000" lvl="1" indent="-508000">
              <a:buFontTx/>
              <a:buChar char="-"/>
            </a:pPr>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22</a:t>
            </a:fld>
            <a:endParaRPr lang="en-US" dirty="0"/>
          </a:p>
        </p:txBody>
      </p:sp>
    </p:spTree>
    <p:extLst>
      <p:ext uri="{BB962C8B-B14F-4D97-AF65-F5344CB8AC3E}">
        <p14:creationId xmlns:p14="http://schemas.microsoft.com/office/powerpoint/2010/main" val="3128200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896261"/>
            <a:ext cx="7231240" cy="3633116"/>
          </a:xfrm>
        </p:spPr>
        <p:txBody>
          <a:bodyPr>
            <a:normAutofit lnSpcReduction="10000"/>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Controlled Substances</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 controlled substance is a drug or chemical whose manufacture, possession, storage, use or disposal is regulated by the Drug Enforcement Administration (DEA)</a:t>
            </a:r>
          </a:p>
          <a:p>
            <a:pPr marL="0" lvl="1"/>
            <a:endParaRPr lang="en-US" altLang="en-US" sz="2800" dirty="0">
              <a:solidFill>
                <a:schemeClr val="tx1"/>
              </a:solidFill>
              <a:latin typeface="Museo Slab 300"/>
              <a:ea typeface="ＭＳ Ｐゴシック" panose="020B0600070205080204" pitchFamily="34" charset="-128"/>
              <a:cs typeface="Trebuchet MS" panose="020B0603020202020204" pitchFamily="34" charset="0"/>
            </a:endParaRP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Included are all chemical substances in Schedules I-V of the Controlled Substances Act and any listed in the state laws of New York</a:t>
            </a:r>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3</a:t>
            </a:fld>
            <a:endParaRPr lang="en-US" dirty="0"/>
          </a:p>
        </p:txBody>
      </p:sp>
    </p:spTree>
    <p:extLst>
      <p:ext uri="{BB962C8B-B14F-4D97-AF65-F5344CB8AC3E}">
        <p14:creationId xmlns:p14="http://schemas.microsoft.com/office/powerpoint/2010/main" val="1128658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907412"/>
            <a:ext cx="7231240" cy="5036188"/>
          </a:xfrm>
        </p:spPr>
        <p:txBody>
          <a:bodyPr>
            <a:normAutofit fontScale="92500" lnSpcReduction="1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Controlled Substances</a:t>
            </a:r>
          </a:p>
          <a:p>
            <a:pPr marL="0" lvl="1"/>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Placement of a controlled substance into one of the five Schedules is based on the following:</a:t>
            </a:r>
          </a:p>
          <a:p>
            <a:pPr marL="623888" lvl="1" indent="-623888"/>
            <a:r>
              <a:rPr lang="en-US" altLang="en-US" sz="3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     Medical use</a:t>
            </a:r>
          </a:p>
          <a:p>
            <a:pPr marL="623888" lvl="1" indent="-623888"/>
            <a:r>
              <a:rPr lang="en-US" altLang="en-US" sz="3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     Potential for abuse </a:t>
            </a:r>
          </a:p>
          <a:p>
            <a:pPr marL="623888" lvl="1" indent="-623888">
              <a:buFontTx/>
              <a:buChar char="-"/>
            </a:pPr>
            <a:r>
              <a:rPr lang="en-US" altLang="en-US" sz="3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Psychological or physiological dependence</a:t>
            </a:r>
            <a:endParaRPr lang="en-US" altLang="en-US" sz="3000" dirty="0">
              <a:solidFill>
                <a:schemeClr val="tx1"/>
              </a:solidFill>
              <a:latin typeface="Museo Slab 300"/>
              <a:ea typeface="ＭＳ Ｐゴシック" panose="020B0600070205080204" pitchFamily="34" charset="-128"/>
              <a:cs typeface="Arial" panose="020B0604020202020204" pitchFamily="34" charset="0"/>
            </a:endParaRPr>
          </a:p>
          <a:p>
            <a:pPr marL="0" lvl="1"/>
            <a:r>
              <a:rPr lang="en-US" altLang="en-US" sz="3000" dirty="0">
                <a:solidFill>
                  <a:schemeClr val="tx1"/>
                </a:solidFill>
                <a:latin typeface="Museo Slab 300"/>
                <a:ea typeface="ＭＳ Ｐゴシック" panose="020B0600070205080204" pitchFamily="34" charset="-128"/>
                <a:cs typeface="Arial" panose="020B0604020202020204" pitchFamily="34" charset="0"/>
              </a:rPr>
              <a:t>Since 1970, many substances have been added, removed, or transferred from one schedule to another. An updated list of the schedules is published annually in Title 21 Code of Federal Regulations (CFR) 1308.11-1308.15</a:t>
            </a:r>
            <a:endParaRPr lang="en-US" altLang="en-US" sz="3000" dirty="0">
              <a:solidFill>
                <a:srgbClr val="C00000"/>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4</a:t>
            </a:fld>
            <a:endParaRPr lang="en-US" dirty="0"/>
          </a:p>
        </p:txBody>
      </p:sp>
    </p:spTree>
    <p:extLst>
      <p:ext uri="{BB962C8B-B14F-4D97-AF65-F5344CB8AC3E}">
        <p14:creationId xmlns:p14="http://schemas.microsoft.com/office/powerpoint/2010/main" val="235153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896259"/>
            <a:ext cx="7231240" cy="5058491"/>
          </a:xfrm>
        </p:spPr>
        <p:txBody>
          <a:bodyPr>
            <a:normAutofit lnSpcReduction="10000"/>
          </a:bodyPr>
          <a:lstStyle/>
          <a:p>
            <a:r>
              <a:rPr lang="en-US" altLang="en-US" sz="3900" dirty="0">
                <a:solidFill>
                  <a:schemeClr val="tx1"/>
                </a:solidFill>
                <a:latin typeface="Museo Slab 300"/>
                <a:ea typeface="ＭＳ Ｐゴシック" panose="020B0600070205080204" pitchFamily="34" charset="-128"/>
                <a:cs typeface="Trebuchet MS" panose="020B0603020202020204" pitchFamily="34" charset="0"/>
              </a:rPr>
              <a:t>Controlled Substances</a:t>
            </a:r>
          </a:p>
          <a:p>
            <a:pPr marL="0" lvl="1"/>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Before ordering controlled substances, each Principal Investigator must have a license/registration from:</a:t>
            </a:r>
          </a:p>
          <a:p>
            <a:pPr lvl="1" indent="-457200"/>
            <a:r>
              <a:rPr lang="en-US" altLang="en-US" sz="3000" dirty="0">
                <a:solidFill>
                  <a:schemeClr val="tx1"/>
                </a:solidFill>
                <a:latin typeface="Museo Slab 300"/>
                <a:ea typeface="ＭＳ Ｐゴシック" panose="020B0600070205080204" pitchFamily="34" charset="-128"/>
                <a:cs typeface="Arial" panose="020B0604020202020204" pitchFamily="34" charset="0"/>
              </a:rPr>
              <a:t>-    Bureau of Narcotic Enforcement (BNE)</a:t>
            </a:r>
          </a:p>
          <a:p>
            <a:pPr lvl="1" indent="-457200">
              <a:buFontTx/>
              <a:buChar char="-"/>
            </a:pPr>
            <a:r>
              <a:rPr lang="en-US" altLang="en-US" sz="3000" dirty="0">
                <a:solidFill>
                  <a:schemeClr val="tx1"/>
                </a:solidFill>
                <a:latin typeface="Museo Slab 300"/>
                <a:ea typeface="ＭＳ Ｐゴシック" panose="020B0600070205080204" pitchFamily="34" charset="-128"/>
                <a:cs typeface="Arial" panose="020B0604020202020204" pitchFamily="34" charset="0"/>
              </a:rPr>
              <a:t>Drug Enforcement Administration (DEA)</a:t>
            </a:r>
          </a:p>
          <a:p>
            <a:pPr lvl="1" indent="-457200">
              <a:buFontTx/>
              <a:buChar char="-"/>
            </a:pPr>
            <a:endParaRPr lang="en-US" altLang="en-US" sz="3000" dirty="0">
              <a:solidFill>
                <a:schemeClr val="tx1"/>
              </a:solidFill>
              <a:latin typeface="Museo Slab 300"/>
              <a:ea typeface="ＭＳ Ｐゴシック" panose="020B0600070205080204" pitchFamily="34" charset="-128"/>
              <a:cs typeface="Arial" panose="020B0604020202020204" pitchFamily="34" charset="0"/>
            </a:endParaRPr>
          </a:p>
          <a:p>
            <a:pPr marL="0" lvl="1"/>
            <a:r>
              <a:rPr lang="en-US" altLang="en-US" sz="3000" dirty="0">
                <a:solidFill>
                  <a:srgbClr val="C00000"/>
                </a:solidFill>
                <a:latin typeface="Museo Slab 300"/>
                <a:ea typeface="ＭＳ Ｐゴシック" panose="020B0600070205080204" pitchFamily="34" charset="-128"/>
                <a:cs typeface="Arial" panose="020B0604020202020204" pitchFamily="34" charset="0"/>
              </a:rPr>
              <a:t>NOTE:</a:t>
            </a:r>
            <a:r>
              <a:rPr lang="en-US" altLang="en-US" sz="3000" dirty="0">
                <a:solidFill>
                  <a:schemeClr val="tx1"/>
                </a:solidFill>
                <a:latin typeface="Museo Slab 300"/>
                <a:ea typeface="ＭＳ Ｐゴシック" panose="020B0600070205080204" pitchFamily="34" charset="-128"/>
                <a:cs typeface="Arial" panose="020B0604020202020204" pitchFamily="34" charset="0"/>
              </a:rPr>
              <a:t> </a:t>
            </a:r>
            <a:r>
              <a:rPr lang="en-US" altLang="en-US" sz="3000" dirty="0">
                <a:solidFill>
                  <a:schemeClr val="tx1"/>
                </a:solidFill>
                <a:latin typeface="Museo Slab 300"/>
                <a:ea typeface="ＭＳ Ｐゴシック" panose="020B0600070205080204" pitchFamily="34" charset="-128"/>
                <a:cs typeface="Trebuchet MS" panose="020B0603020202020204" pitchFamily="34" charset="0"/>
              </a:rPr>
              <a:t>The Drug Enforcement Administration is a law enforcement agency and can prosecute violators of the Controlled Substances Act</a:t>
            </a:r>
          </a:p>
          <a:p>
            <a:pPr marL="0" lvl="1"/>
            <a:endParaRPr lang="en-US" altLang="en-US" sz="2800" dirty="0">
              <a:solidFill>
                <a:srgbClr val="C00000"/>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5</a:t>
            </a:fld>
            <a:endParaRPr lang="en-US" dirty="0"/>
          </a:p>
        </p:txBody>
      </p:sp>
    </p:spTree>
    <p:extLst>
      <p:ext uri="{BB962C8B-B14F-4D97-AF65-F5344CB8AC3E}">
        <p14:creationId xmlns:p14="http://schemas.microsoft.com/office/powerpoint/2010/main" val="402880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918563"/>
            <a:ext cx="7231240" cy="3633116"/>
          </a:xfrm>
        </p:spPr>
        <p:txBody>
          <a:bodyPr>
            <a:normAutofit/>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Controlled Substances</a:t>
            </a: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6</a:t>
            </a:fld>
            <a:endParaRPr lang="en-US" dirty="0"/>
          </a:p>
        </p:txBody>
      </p:sp>
      <p:pic>
        <p:nvPicPr>
          <p:cNvPr id="2" name="Picture 7" descr="http://images.ddccdn.com/pro/images/a1079eb9-e70b-4d02-b2f5-fdcbf072c3d4/bup06-0002-02.jpg">
            <a:extLst>
              <a:ext uri="{FF2B5EF4-FFF2-40B4-BE49-F238E27FC236}">
                <a16:creationId xmlns:a16="http://schemas.microsoft.com/office/drawing/2014/main" id="{EBC910DA-98C2-D61B-E952-B08A4C375C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56" y="1110636"/>
            <a:ext cx="3047528" cy="3633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A5611D30-45B2-FF19-DC7C-E3A99E6CE334}"/>
              </a:ext>
            </a:extLst>
          </p:cNvPr>
          <p:cNvSpPr txBox="1"/>
          <p:nvPr/>
        </p:nvSpPr>
        <p:spPr>
          <a:xfrm>
            <a:off x="900332" y="1489236"/>
            <a:ext cx="4538547" cy="3108543"/>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You can check whether the substance is a controlled substance by looking on the box. Often there is a capital “C” and roman numerals on the original packaging.</a:t>
            </a:r>
          </a:p>
        </p:txBody>
      </p:sp>
    </p:spTree>
    <p:extLst>
      <p:ext uri="{BB962C8B-B14F-4D97-AF65-F5344CB8AC3E}">
        <p14:creationId xmlns:p14="http://schemas.microsoft.com/office/powerpoint/2010/main" val="347355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717841"/>
            <a:ext cx="7231240" cy="3633116"/>
          </a:xfrm>
        </p:spPr>
        <p:txBody>
          <a:bodyPr>
            <a:normAutofit/>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Schedule I Controlled Substances</a:t>
            </a: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7</a:t>
            </a:fld>
            <a:endParaRPr lang="en-US" dirty="0"/>
          </a:p>
        </p:txBody>
      </p:sp>
      <p:sp>
        <p:nvSpPr>
          <p:cNvPr id="5" name="TextBox 4">
            <a:extLst>
              <a:ext uri="{FF2B5EF4-FFF2-40B4-BE49-F238E27FC236}">
                <a16:creationId xmlns:a16="http://schemas.microsoft.com/office/drawing/2014/main" id="{A5611D30-45B2-FF19-DC7C-E3A99E6CE334}"/>
              </a:ext>
            </a:extLst>
          </p:cNvPr>
          <p:cNvSpPr txBox="1"/>
          <p:nvPr/>
        </p:nvSpPr>
        <p:spPr>
          <a:xfrm>
            <a:off x="900332" y="1266701"/>
            <a:ext cx="7343336" cy="5262979"/>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No currently accepted medical use in the United States, a lack of accepted safety for use under medical supervision, and a high potential for abuse</a:t>
            </a:r>
          </a:p>
          <a:p>
            <a:r>
              <a:rPr lang="en-US" sz="2800" dirty="0">
                <a:latin typeface="Arial" panose="020B0604020202020204" pitchFamily="34" charset="0"/>
                <a:cs typeface="Arial" panose="020B0604020202020204" pitchFamily="34" charset="0"/>
              </a:rPr>
              <a:t>Examples include:</a:t>
            </a:r>
          </a:p>
          <a:p>
            <a:r>
              <a:rPr lang="en-US" sz="2800" dirty="0">
                <a:latin typeface="Arial" panose="020B0604020202020204" pitchFamily="34" charset="0"/>
                <a:cs typeface="Arial" panose="020B0604020202020204" pitchFamily="34" charset="0"/>
              </a:rPr>
              <a:t>Heroin</a:t>
            </a:r>
          </a:p>
          <a:p>
            <a:r>
              <a:rPr lang="en-US" sz="2800" dirty="0">
                <a:latin typeface="Arial" panose="020B0604020202020204" pitchFamily="34" charset="0"/>
                <a:cs typeface="Arial" panose="020B0604020202020204" pitchFamily="34" charset="0"/>
              </a:rPr>
              <a:t>Lysergic acid diethylamide (LSD)</a:t>
            </a:r>
          </a:p>
          <a:p>
            <a:r>
              <a:rPr lang="en-US" sz="2800" dirty="0">
                <a:latin typeface="Arial" panose="020B0604020202020204" pitchFamily="34" charset="0"/>
                <a:cs typeface="Arial" panose="020B0604020202020204" pitchFamily="34" charset="0"/>
              </a:rPr>
              <a:t>Marijuana (cannabis)</a:t>
            </a:r>
          </a:p>
          <a:p>
            <a:r>
              <a:rPr lang="en-US" sz="2800" dirty="0">
                <a:latin typeface="Arial" panose="020B0604020202020204" pitchFamily="34" charset="0"/>
                <a:cs typeface="Arial" panose="020B0604020202020204" pitchFamily="34" charset="0"/>
              </a:rPr>
              <a:t>Peyote</a:t>
            </a:r>
          </a:p>
          <a:p>
            <a:r>
              <a:rPr lang="en-US" sz="2800" dirty="0">
                <a:latin typeface="Arial" panose="020B0604020202020204" pitchFamily="34" charset="0"/>
                <a:cs typeface="Arial" panose="020B0604020202020204" pitchFamily="34" charset="0"/>
              </a:rPr>
              <a:t>Methaqualone</a:t>
            </a:r>
          </a:p>
          <a:p>
            <a:r>
              <a:rPr lang="en-US" sz="2800" dirty="0">
                <a:latin typeface="Arial" panose="020B0604020202020204" pitchFamily="34" charset="0"/>
                <a:cs typeface="Arial" panose="020B0604020202020204" pitchFamily="34" charset="0"/>
              </a:rPr>
              <a:t>3,4-methylenedioxymethamphetamine (“Ecstasy”)</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9066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332" y="918563"/>
            <a:ext cx="7231240" cy="3633116"/>
          </a:xfrm>
        </p:spPr>
        <p:txBody>
          <a:bodyPr>
            <a:normAutofit/>
          </a:bodyPr>
          <a:lstStyle/>
          <a:p>
            <a:r>
              <a:rPr lang="en-US" altLang="en-US" sz="3600" dirty="0">
                <a:solidFill>
                  <a:schemeClr val="tx1"/>
                </a:solidFill>
                <a:latin typeface="Museo Slab 300"/>
                <a:ea typeface="ＭＳ Ｐゴシック" panose="020B0600070205080204" pitchFamily="34" charset="-128"/>
                <a:cs typeface="Trebuchet MS" panose="020B0603020202020204" pitchFamily="34" charset="0"/>
              </a:rPr>
              <a:t>Schedule II/IIN Controlled Substances</a:t>
            </a: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8</a:t>
            </a:fld>
            <a:endParaRPr lang="en-US" dirty="0"/>
          </a:p>
        </p:txBody>
      </p:sp>
      <p:sp>
        <p:nvSpPr>
          <p:cNvPr id="5" name="TextBox 4">
            <a:extLst>
              <a:ext uri="{FF2B5EF4-FFF2-40B4-BE49-F238E27FC236}">
                <a16:creationId xmlns:a16="http://schemas.microsoft.com/office/drawing/2014/main" id="{A5611D30-45B2-FF19-DC7C-E3A99E6CE334}"/>
              </a:ext>
            </a:extLst>
          </p:cNvPr>
          <p:cNvSpPr txBox="1"/>
          <p:nvPr/>
        </p:nvSpPr>
        <p:spPr>
          <a:xfrm>
            <a:off x="900332" y="1489236"/>
            <a:ext cx="7343336" cy="4832092"/>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High potential for abuse which may lead to severe psychological or physical dependence. Examples include:</a:t>
            </a:r>
          </a:p>
          <a:p>
            <a:r>
              <a:rPr lang="en-US" sz="2800" dirty="0">
                <a:latin typeface="Arial" panose="020B0604020202020204" pitchFamily="34" charset="0"/>
                <a:cs typeface="Arial" panose="020B0604020202020204" pitchFamily="34" charset="0"/>
              </a:rPr>
              <a:t>Methadone</a:t>
            </a:r>
          </a:p>
          <a:p>
            <a:r>
              <a:rPr lang="en-US" sz="2800" dirty="0">
                <a:latin typeface="Arial" panose="020B0604020202020204" pitchFamily="34" charset="0"/>
                <a:cs typeface="Arial" panose="020B0604020202020204" pitchFamily="34" charset="0"/>
              </a:rPr>
              <a:t>Oxycodone</a:t>
            </a:r>
          </a:p>
          <a:p>
            <a:r>
              <a:rPr lang="en-US" sz="2800" dirty="0">
                <a:latin typeface="Arial" panose="020B0604020202020204" pitchFamily="34" charset="0"/>
                <a:cs typeface="Arial" panose="020B0604020202020204" pitchFamily="34" charset="0"/>
              </a:rPr>
              <a:t>Fentanyl</a:t>
            </a:r>
          </a:p>
          <a:p>
            <a:r>
              <a:rPr lang="en-US" sz="2800" dirty="0">
                <a:latin typeface="Arial" panose="020B0604020202020204" pitchFamily="34" charset="0"/>
                <a:cs typeface="Arial" panose="020B0604020202020204" pitchFamily="34" charset="0"/>
              </a:rPr>
              <a:t>Morphine</a:t>
            </a:r>
          </a:p>
          <a:p>
            <a:r>
              <a:rPr lang="en-US" sz="2800" dirty="0">
                <a:latin typeface="Arial" panose="020B0604020202020204" pitchFamily="34" charset="0"/>
                <a:cs typeface="Arial" panose="020B0604020202020204" pitchFamily="34" charset="0"/>
              </a:rPr>
              <a:t>Opium</a:t>
            </a:r>
          </a:p>
          <a:p>
            <a:r>
              <a:rPr lang="en-US" sz="2800" dirty="0">
                <a:latin typeface="Arial" panose="020B0604020202020204" pitchFamily="34" charset="0"/>
                <a:cs typeface="Arial" panose="020B0604020202020204" pitchFamily="34" charset="0"/>
              </a:rPr>
              <a:t>Codeine</a:t>
            </a:r>
          </a:p>
          <a:p>
            <a:r>
              <a:rPr lang="en-US" sz="2800" dirty="0">
                <a:latin typeface="Arial" panose="020B0604020202020204" pitchFamily="34" charset="0"/>
                <a:cs typeface="Arial" panose="020B0604020202020204" pitchFamily="34" charset="0"/>
              </a:rPr>
              <a:t>Cocaine</a:t>
            </a:r>
          </a:p>
          <a:p>
            <a:r>
              <a:rPr lang="en-US" sz="2800" dirty="0">
                <a:latin typeface="Arial" panose="020B0604020202020204" pitchFamily="34" charset="0"/>
                <a:cs typeface="Arial" panose="020B0604020202020204" pitchFamily="34" charset="0"/>
              </a:rPr>
              <a:t>Methamphetamine</a:t>
            </a:r>
          </a:p>
        </p:txBody>
      </p:sp>
    </p:spTree>
    <p:extLst>
      <p:ext uri="{BB962C8B-B14F-4D97-AF65-F5344CB8AC3E}">
        <p14:creationId xmlns:p14="http://schemas.microsoft.com/office/powerpoint/2010/main" val="96435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88820" y="1030075"/>
            <a:ext cx="7552292" cy="3633116"/>
          </a:xfrm>
        </p:spPr>
        <p:txBody>
          <a:bodyPr>
            <a:normAutofit fontScale="85000" lnSpcReduction="20000"/>
          </a:bodyPr>
          <a:lstStyle/>
          <a:p>
            <a:r>
              <a:rPr lang="en-US" altLang="en-US" sz="4200" dirty="0">
                <a:solidFill>
                  <a:schemeClr val="tx1"/>
                </a:solidFill>
                <a:latin typeface="Museo Slab 300"/>
                <a:ea typeface="ＭＳ Ｐゴシック" panose="020B0600070205080204" pitchFamily="34" charset="-128"/>
                <a:cs typeface="Trebuchet MS" panose="020B0603020202020204" pitchFamily="34" charset="0"/>
              </a:rPr>
              <a:t>Schedule III/IIIN Controlled Substances</a:t>
            </a:r>
          </a:p>
          <a:p>
            <a:r>
              <a:rPr lang="en-US" altLang="en-US" sz="3300" dirty="0">
                <a:solidFill>
                  <a:schemeClr val="tx1"/>
                </a:solidFill>
                <a:latin typeface="Museo Slab 300"/>
                <a:ea typeface="ＭＳ Ｐゴシック" panose="020B0600070205080204" pitchFamily="34" charset="-128"/>
                <a:cs typeface="Trebuchet MS" panose="020B0603020202020204" pitchFamily="34" charset="0"/>
              </a:rPr>
              <a:t>Potential for abuse is less then substances in Schedules I or II and abuse may lead to moderate or low physical or high psychological dependence. Examples include:</a:t>
            </a:r>
          </a:p>
          <a:p>
            <a:r>
              <a:rPr lang="en-US" altLang="en-US" sz="3300" dirty="0" err="1">
                <a:solidFill>
                  <a:schemeClr val="tx1"/>
                </a:solidFill>
                <a:latin typeface="Museo Slab 300"/>
                <a:ea typeface="ＭＳ Ｐゴシック" panose="020B0600070205080204" pitchFamily="34" charset="-128"/>
                <a:cs typeface="Trebuchet MS" panose="020B0603020202020204" pitchFamily="34" charset="0"/>
              </a:rPr>
              <a:t>Benzphetamine</a:t>
            </a:r>
            <a:endParaRPr lang="en-US" altLang="en-US" sz="3300" dirty="0">
              <a:solidFill>
                <a:schemeClr val="tx1"/>
              </a:solidFill>
              <a:latin typeface="Museo Slab 300"/>
              <a:ea typeface="ＭＳ Ｐゴシック" panose="020B0600070205080204" pitchFamily="34" charset="-128"/>
              <a:cs typeface="Trebuchet MS" panose="020B0603020202020204" pitchFamily="34" charset="0"/>
            </a:endParaRPr>
          </a:p>
          <a:p>
            <a:r>
              <a:rPr lang="en-US" altLang="en-US" sz="3300" dirty="0">
                <a:solidFill>
                  <a:schemeClr val="tx1"/>
                </a:solidFill>
                <a:latin typeface="Museo Slab 300"/>
                <a:ea typeface="ＭＳ Ｐゴシック" panose="020B0600070205080204" pitchFamily="34" charset="-128"/>
                <a:cs typeface="Trebuchet MS" panose="020B0603020202020204" pitchFamily="34" charset="0"/>
              </a:rPr>
              <a:t>Phendimetrazine</a:t>
            </a:r>
          </a:p>
          <a:p>
            <a:r>
              <a:rPr lang="en-US" altLang="en-US" sz="3300" dirty="0">
                <a:solidFill>
                  <a:schemeClr val="tx1"/>
                </a:solidFill>
                <a:latin typeface="Museo Slab 300"/>
                <a:ea typeface="ＭＳ Ｐゴシック" panose="020B0600070205080204" pitchFamily="34" charset="-128"/>
                <a:cs typeface="Trebuchet MS" panose="020B0603020202020204" pitchFamily="34" charset="0"/>
              </a:rPr>
              <a:t>Ketamine</a:t>
            </a:r>
          </a:p>
          <a:p>
            <a:r>
              <a:rPr lang="en-US" altLang="en-US" sz="3300" dirty="0">
                <a:solidFill>
                  <a:schemeClr val="tx1"/>
                </a:solidFill>
                <a:latin typeface="Museo Slab 300"/>
                <a:ea typeface="ＭＳ Ｐゴシック" panose="020B0600070205080204" pitchFamily="34" charset="-128"/>
                <a:cs typeface="Trebuchet MS" panose="020B0603020202020204" pitchFamily="34" charset="0"/>
              </a:rPr>
              <a:t>Anabolic steroids</a:t>
            </a:r>
          </a:p>
          <a:p>
            <a:endParaRPr lang="en-US" dirty="0"/>
          </a:p>
        </p:txBody>
      </p:sp>
      <p:sp>
        <p:nvSpPr>
          <p:cNvPr id="4" name="Slide Number Placeholder 3"/>
          <p:cNvSpPr>
            <a:spLocks noGrp="1"/>
          </p:cNvSpPr>
          <p:nvPr>
            <p:ph type="sldNum" sz="quarter" idx="12"/>
          </p:nvPr>
        </p:nvSpPr>
        <p:spPr/>
        <p:txBody>
          <a:bodyPr/>
          <a:lstStyle/>
          <a:p>
            <a:fld id="{935F4044-894B-B74C-BA70-A76DFBF02618}" type="slidenum">
              <a:rPr lang="en-US" smtClean="0"/>
              <a:pPr/>
              <a:t>9</a:t>
            </a:fld>
            <a:endParaRPr lang="en-US" dirty="0"/>
          </a:p>
        </p:txBody>
      </p:sp>
    </p:spTree>
    <p:extLst>
      <p:ext uri="{BB962C8B-B14F-4D97-AF65-F5344CB8AC3E}">
        <p14:creationId xmlns:p14="http://schemas.microsoft.com/office/powerpoint/2010/main" val="4117244876"/>
      </p:ext>
    </p:extLst>
  </p:cSld>
  <p:clrMapOvr>
    <a:masterClrMapping/>
  </p:clrMapOvr>
</p:sld>
</file>

<file path=ppt/theme/theme1.xml><?xml version="1.0" encoding="utf-8"?>
<a:theme xmlns:a="http://schemas.openxmlformats.org/drawingml/2006/main" name="Stony Brook University">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122140</TotalTime>
  <Words>1476</Words>
  <Application>Microsoft Office PowerPoint</Application>
  <PresentationFormat>On-screen Show (4:3)</PresentationFormat>
  <Paragraphs>180</Paragraphs>
  <Slides>22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Arial</vt:lpstr>
      <vt:lpstr>Calibri</vt:lpstr>
      <vt:lpstr>CenturyGothic</vt:lpstr>
      <vt:lpstr>CenturyGothic-Bold</vt:lpstr>
      <vt:lpstr>Effra Heavy</vt:lpstr>
      <vt:lpstr>Freestyle Script</vt:lpstr>
      <vt:lpstr>Museo Slab 100</vt:lpstr>
      <vt:lpstr>Museo Slab 300</vt:lpstr>
      <vt:lpstr>Museo Slab 500</vt:lpstr>
      <vt:lpstr>Museo Slab 700</vt:lpstr>
      <vt:lpstr>Museo Slab 900</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Rebecca Dahl</cp:lastModifiedBy>
  <cp:revision>249</cp:revision>
  <cp:lastPrinted>2019-02-11T20:43:42Z</cp:lastPrinted>
  <dcterms:created xsi:type="dcterms:W3CDTF">2015-10-09T21:49:46Z</dcterms:created>
  <dcterms:modified xsi:type="dcterms:W3CDTF">2024-08-22T17:16:18Z</dcterms:modified>
</cp:coreProperties>
</file>