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301" r:id="rId6"/>
    <p:sldId id="302" r:id="rId7"/>
    <p:sldId id="307" r:id="rId8"/>
    <p:sldId id="304" r:id="rId9"/>
    <p:sldId id="306" r:id="rId10"/>
    <p:sldId id="305" r:id="rId11"/>
    <p:sldId id="265" r:id="rId12"/>
  </p:sldIdLst>
  <p:sldSz cx="9144000" cy="5143500" type="screen16x9"/>
  <p:notesSz cx="6858000" cy="9144000"/>
  <p:embeddedFontLst>
    <p:embeddedFont>
      <p:font typeface="Alumni Sans" panose="020B0604020202020204" charset="0"/>
      <p:regular r:id="rId14"/>
      <p:bold r:id="rId15"/>
      <p:italic r:id="rId16"/>
      <p:boldItalic r:id="rId17"/>
    </p:embeddedFont>
    <p:embeddedFont>
      <p:font typeface="Bitter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7">
          <p15:clr>
            <a:srgbClr val="747775"/>
          </p15:clr>
        </p15:guide>
        <p15:guide id="2" orient="horz" pos="288">
          <p15:clr>
            <a:srgbClr val="747775"/>
          </p15:clr>
        </p15:guide>
        <p15:guide id="3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3" roundtripDataSignature="AMtx7mi6DN1OlZJr5RoRmmD612091KhW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95" autoAdjust="0"/>
  </p:normalViewPr>
  <p:slideViewPr>
    <p:cSldViewPr snapToGrid="0">
      <p:cViewPr varScale="1">
        <p:scale>
          <a:sx n="112" d="100"/>
          <a:sy n="112" d="100"/>
        </p:scale>
        <p:origin x="1350" y="90"/>
      </p:cViewPr>
      <p:guideLst>
        <p:guide orient="horz" pos="327"/>
        <p:guide orient="horz" pos="288"/>
        <p:guide pos="2880"/>
      </p:guideLst>
    </p:cSldViewPr>
  </p:slideViewPr>
  <p:notesTextViewPr>
    <p:cViewPr>
      <p:scale>
        <a:sx n="1" d="1"/>
        <a:sy n="1" d="1"/>
      </p:scale>
      <p:origin x="0" y="-8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3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224854E-1AC5-BF3F-D59F-52238064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c09cef55f_0_0:notes">
            <a:extLst>
              <a:ext uri="{FF2B5EF4-FFF2-40B4-BE49-F238E27FC236}">
                <a16:creationId xmlns:a16="http://schemas.microsoft.com/office/drawing/2014/main" id="{A7B9A195-D838-7B9B-50A8-A1042F829F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c09cef55f_0_0:notes">
            <a:extLst>
              <a:ext uri="{FF2B5EF4-FFF2-40B4-BE49-F238E27FC236}">
                <a16:creationId xmlns:a16="http://schemas.microsoft.com/office/drawing/2014/main" id="{319D65AB-5FF9-C0B5-832C-8BA1FA5038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2059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21812341-9873-DB87-335D-E3ADFFC4D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c09cef55f_0_0:notes">
            <a:extLst>
              <a:ext uri="{FF2B5EF4-FFF2-40B4-BE49-F238E27FC236}">
                <a16:creationId xmlns:a16="http://schemas.microsoft.com/office/drawing/2014/main" id="{D31C9220-5AA2-FA05-017E-1ADF20F3A5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c09cef55f_0_0:notes">
            <a:extLst>
              <a:ext uri="{FF2B5EF4-FFF2-40B4-BE49-F238E27FC236}">
                <a16:creationId xmlns:a16="http://schemas.microsoft.com/office/drawing/2014/main" id="{B7813F29-D4F0-5BFF-55FD-D24EF3464A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2629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FEC1F30A-D9C1-3A6B-3571-C9F8877FB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c09cef55f_0_0:notes">
            <a:extLst>
              <a:ext uri="{FF2B5EF4-FFF2-40B4-BE49-F238E27FC236}">
                <a16:creationId xmlns:a16="http://schemas.microsoft.com/office/drawing/2014/main" id="{5AB117B4-2444-C25F-0D2B-7ADB4DFBD2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c09cef55f_0_0:notes">
            <a:extLst>
              <a:ext uri="{FF2B5EF4-FFF2-40B4-BE49-F238E27FC236}">
                <a16:creationId xmlns:a16="http://schemas.microsoft.com/office/drawing/2014/main" id="{AF28B583-9D98-94FF-FCE7-CFCDF0DADB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4977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4eb5ef47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19" name="Google Shape;119;g2a4eb5ef47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>
  <p:cSld name="Cover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5"/>
          <p:cNvSpPr txBox="1">
            <a:spLocks noGrp="1"/>
          </p:cNvSpPr>
          <p:nvPr>
            <p:ph type="ctrTitle"/>
          </p:nvPr>
        </p:nvSpPr>
        <p:spPr>
          <a:xfrm>
            <a:off x="628651" y="1784152"/>
            <a:ext cx="6554244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0"/>
              <a:buFont typeface="Alumni Sans"/>
              <a:buNone/>
              <a:defRPr sz="10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subTitle" idx="1"/>
          </p:nvPr>
        </p:nvSpPr>
        <p:spPr>
          <a:xfrm>
            <a:off x="628650" y="3403684"/>
            <a:ext cx="6858000" cy="517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itter"/>
              <a:buNone/>
              <a:defRPr sz="1600" b="0" i="0">
                <a:solidFill>
                  <a:schemeClr val="lt2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 algn="ctr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dt" idx="10"/>
          </p:nvPr>
        </p:nvSpPr>
        <p:spPr>
          <a:xfrm>
            <a:off x="628649" y="41774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" name="Google Shape;15;p25"/>
          <p:cNvPicPr preferRelativeResize="0"/>
          <p:nvPr/>
        </p:nvPicPr>
        <p:blipFill rotWithShape="1">
          <a:blip r:embed="rId3">
            <a:alphaModFix/>
          </a:blip>
          <a:srcRect l="-657" r="-23473"/>
          <a:stretch/>
        </p:blipFill>
        <p:spPr>
          <a:xfrm>
            <a:off x="628649" y="4557169"/>
            <a:ext cx="2057399" cy="279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634"/>
            <a:ext cx="8229600" cy="7455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514A-B157-594F-8B89-1569D8D25FF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5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Logo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28"/>
          <p:cNvSpPr txBox="1">
            <a:spLocks noGrp="1"/>
          </p:cNvSpPr>
          <p:nvPr>
            <p:ph type="body" idx="1"/>
          </p:nvPr>
        </p:nvSpPr>
        <p:spPr>
          <a:xfrm>
            <a:off x="628650" y="1416050"/>
            <a:ext cx="7886700" cy="3193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7" name="Google Shape;2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8650" y="4807860"/>
            <a:ext cx="1149350" cy="19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">
  <p:cSld name="Divi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9"/>
          <p:cNvSpPr/>
          <p:nvPr/>
        </p:nvSpPr>
        <p:spPr>
          <a:xfrm>
            <a:off x="2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30" name="Google Shape;30;p29"/>
          <p:cNvSpPr txBox="1">
            <a:spLocks noGrp="1"/>
          </p:cNvSpPr>
          <p:nvPr>
            <p:ph type="ctrTitle"/>
          </p:nvPr>
        </p:nvSpPr>
        <p:spPr>
          <a:xfrm>
            <a:off x="628651" y="1784152"/>
            <a:ext cx="6554244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0"/>
              <a:buFont typeface="Alumni Sans"/>
              <a:buNone/>
              <a:defRPr sz="10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1" name="Google Shape;31;p29"/>
          <p:cNvPicPr preferRelativeResize="0"/>
          <p:nvPr/>
        </p:nvPicPr>
        <p:blipFill rotWithShape="1">
          <a:blip r:embed="rId2">
            <a:alphaModFix/>
          </a:blip>
          <a:srcRect l="-657" r="-23473"/>
          <a:stretch/>
        </p:blipFill>
        <p:spPr>
          <a:xfrm>
            <a:off x="628649" y="4557169"/>
            <a:ext cx="2057399" cy="279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1"/>
          </p:nvPr>
        </p:nvSpPr>
        <p:spPr>
          <a:xfrm>
            <a:off x="629842" y="1201858"/>
            <a:ext cx="7885508" cy="421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200"/>
              <a:buFont typeface="Alumni Sans"/>
              <a:buNone/>
              <a:defRPr sz="2200" b="1" cap="none">
                <a:latin typeface="Alumni Sans"/>
                <a:ea typeface="Alumni Sans"/>
                <a:cs typeface="Alumni Sans"/>
                <a:sym typeface="Alumni Sans"/>
              </a:defRPr>
            </a:lvl1pPr>
            <a:lvl2pPr marL="914400" lvl="1" indent="-228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body" idx="2"/>
          </p:nvPr>
        </p:nvSpPr>
        <p:spPr>
          <a:xfrm>
            <a:off x="628650" y="1722438"/>
            <a:ext cx="7885508" cy="294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8650" y="4807860"/>
            <a:ext cx="1149350" cy="19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">
  <p:cSld name="Pictur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3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L="0" lvl="1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L="0" lvl="2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L="0" lvl="3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L="0" lvl="4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L="0" lvl="5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L="0" lvl="6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L="0" lvl="7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L="0" lvl="8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Picture">
  <p:cSld name="Content + Pictur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>
            <a:spLocks noGrp="1"/>
          </p:cNvSpPr>
          <p:nvPr>
            <p:ph type="pic" idx="2"/>
          </p:nvPr>
        </p:nvSpPr>
        <p:spPr>
          <a:xfrm>
            <a:off x="4572001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32"/>
          <p:cNvSpPr txBox="1">
            <a:spLocks noGrp="1"/>
          </p:cNvSpPr>
          <p:nvPr>
            <p:ph type="title"/>
          </p:nvPr>
        </p:nvSpPr>
        <p:spPr>
          <a:xfrm>
            <a:off x="628650" y="934656"/>
            <a:ext cx="3413961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L="0" lvl="1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L="0" lvl="2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L="0" lvl="3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L="0" lvl="4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L="0" lvl="5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L="0" lvl="6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L="0" lvl="7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L="0" lvl="8" indent="0" algn="r">
              <a:spcBef>
                <a:spcPts val="0"/>
              </a:spcBef>
              <a:buNone/>
              <a:defRPr sz="800">
                <a:solidFill>
                  <a:schemeClr val="dk2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1"/>
          </p:nvPr>
        </p:nvSpPr>
        <p:spPr>
          <a:xfrm>
            <a:off x="628650" y="2041525"/>
            <a:ext cx="3414713" cy="2543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8650" y="4807860"/>
            <a:ext cx="1149350" cy="194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3"/>
          <p:cNvSpPr/>
          <p:nvPr/>
        </p:nvSpPr>
        <p:spPr>
          <a:xfrm>
            <a:off x="2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9" name="Google Shape;49;p33"/>
          <p:cNvSpPr txBox="1">
            <a:spLocks noGrp="1"/>
          </p:cNvSpPr>
          <p:nvPr>
            <p:ph type="ctrTitle"/>
          </p:nvPr>
        </p:nvSpPr>
        <p:spPr>
          <a:xfrm>
            <a:off x="628651" y="1784152"/>
            <a:ext cx="6554244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000"/>
              <a:buFont typeface="Alumni Sans"/>
              <a:buNone/>
              <a:defRPr sz="100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33"/>
          <p:cNvPicPr preferRelativeResize="0"/>
          <p:nvPr/>
        </p:nvPicPr>
        <p:blipFill rotWithShape="1">
          <a:blip r:embed="rId2">
            <a:alphaModFix/>
          </a:blip>
          <a:srcRect l="-657" r="-23473"/>
          <a:stretch/>
        </p:blipFill>
        <p:spPr>
          <a:xfrm>
            <a:off x="628649" y="4557169"/>
            <a:ext cx="2057399" cy="279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>
            <a:spLocks noGrp="1"/>
          </p:cNvSpPr>
          <p:nvPr>
            <p:ph type="title"/>
          </p:nvPr>
        </p:nvSpPr>
        <p:spPr>
          <a:xfrm>
            <a:off x="399182" y="259301"/>
            <a:ext cx="8229600" cy="53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4"/>
          <p:cNvSpPr txBox="1">
            <a:spLocks noGrp="1"/>
          </p:cNvSpPr>
          <p:nvPr>
            <p:ph type="body" idx="1"/>
          </p:nvPr>
        </p:nvSpPr>
        <p:spPr>
          <a:xfrm>
            <a:off x="399183" y="1159332"/>
            <a:ext cx="7556500" cy="290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7662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875"/>
              <a:buFont typeface="Arial"/>
              <a:buChar char="•"/>
              <a:defRPr sz="1875"/>
            </a:lvl1pPr>
            <a:lvl2pPr marL="914400" lvl="1" indent="-3333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650"/>
              <a:buChar char="•"/>
              <a:defRPr sz="1650"/>
            </a:lvl2pPr>
            <a:lvl3pPr marL="1371600" lvl="2" indent="-319087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425"/>
              <a:buChar char="•"/>
              <a:defRPr sz="1425"/>
            </a:lvl3pPr>
            <a:lvl4pPr marL="1828800" lvl="3" indent="-347662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75"/>
              <a:buChar char="•"/>
              <a:defRPr sz="1875"/>
            </a:lvl4pPr>
            <a:lvl5pPr marL="2286000" lvl="4" indent="-347662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SzPts val="1875"/>
              <a:buChar char="•"/>
              <a:defRPr sz="1875"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54" name="Google Shape;54;p34"/>
          <p:cNvCxnSpPr/>
          <p:nvPr/>
        </p:nvCxnSpPr>
        <p:spPr>
          <a:xfrm>
            <a:off x="399182" y="808434"/>
            <a:ext cx="7692572" cy="1191"/>
          </a:xfrm>
          <a:prstGeom prst="straightConnector1">
            <a:avLst/>
          </a:prstGeom>
          <a:noFill/>
          <a:ln w="12700" cap="flat" cmpd="sng">
            <a:solidFill>
              <a:srgbClr val="535352">
                <a:alpha val="87843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>
            <a:spLocks noGrp="1"/>
          </p:cNvSpPr>
          <p:nvPr>
            <p:ph type="dt" idx="10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" name="Google Shape;8;p24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5000"/>
              <a:buFont typeface="Alumni Sans"/>
              <a:buNone/>
              <a:defRPr sz="5000" b="1" i="0" u="none" strike="noStrike" cap="none">
                <a:solidFill>
                  <a:srgbClr val="990000"/>
                </a:solidFill>
                <a:latin typeface="Alumni Sans"/>
                <a:ea typeface="Alumni Sans"/>
                <a:cs typeface="Alumni Sans"/>
                <a:sym typeface="Alumni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24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itter"/>
              <a:buNone/>
              <a:defRPr sz="14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marL="1371600" marR="0" lvl="2" indent="-28575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marL="1828800" marR="0" lvl="3" indent="-27940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marL="2286000" marR="0" lvl="4" indent="-27305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700"/>
              <a:buFont typeface="Arial"/>
              <a:buChar char="•"/>
              <a:defRPr sz="700" b="0" i="0" u="none" strike="noStrike" cap="none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>
              <a:buSzPts val="6000"/>
            </a:pPr>
            <a:r>
              <a:rPr lang="en-US" sz="6000" dirty="0"/>
              <a:t>Falling in Love with Reliable Evidence: Is easier than you think! </a:t>
            </a:r>
            <a:endParaRPr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1A8CF2E8-1B5E-420E-9FF3-E177B7A39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1" y="3574852"/>
            <a:ext cx="6858000" cy="517275"/>
          </a:xfrm>
        </p:spPr>
        <p:txBody>
          <a:bodyPr/>
          <a:lstStyle/>
          <a:p>
            <a:r>
              <a:rPr lang="en-US" dirty="0"/>
              <a:t>Dr. Zelizer</a:t>
            </a:r>
          </a:p>
          <a:p>
            <a:r>
              <a:rPr lang="en-US" dirty="0"/>
              <a:t>Chair, Assessment Council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19761"/>
            <a:ext cx="2479964" cy="745595"/>
          </a:xfrm>
        </p:spPr>
        <p:txBody>
          <a:bodyPr/>
          <a:lstStyle/>
          <a:p>
            <a:r>
              <a:rPr lang="en-US" baseline="30000" dirty="0"/>
              <a:t>Program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" y="662876"/>
            <a:ext cx="4696691" cy="4596245"/>
          </a:xfrm>
        </p:spPr>
        <p:txBody>
          <a:bodyPr>
            <a:normAutofit fontScale="47500" lnSpcReduction="20000"/>
          </a:bodyPr>
          <a:lstStyle/>
          <a:p>
            <a:r>
              <a:rPr lang="en-US" sz="2900" b="1" dirty="0"/>
              <a:t>7-year Cycle: </a:t>
            </a:r>
            <a:r>
              <a:rPr lang="en-US" sz="2900" dirty="0"/>
              <a:t>every academic department at SBU w/o professional accreditation</a:t>
            </a:r>
          </a:p>
          <a:p>
            <a:r>
              <a:rPr lang="en-US" sz="2900" b="1" dirty="0"/>
              <a:t>Purpose</a:t>
            </a:r>
            <a:r>
              <a:rPr lang="en-US" sz="2900" dirty="0"/>
              <a:t>:  to ensure high quality of education programs through an external peer-review of program</a:t>
            </a:r>
          </a:p>
          <a:p>
            <a:r>
              <a:rPr lang="en-US" sz="2900" b="1" dirty="0"/>
              <a:t>Process</a:t>
            </a:r>
            <a:r>
              <a:rPr lang="en-US" sz="2900" dirty="0"/>
              <a:t>: in-depth self-study that reflects on: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Degree/Certificate Program Requirements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Applications, Admission, Enrollments, Retention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Student Credit Hour Activity 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Teaching and Mentoring 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Diversity of faculty/staff/students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Faculty Development 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Research, Scholarly, Creative Activities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Financial Information - Resources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900" b="1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Program Assessment of Student Learning</a:t>
            </a:r>
            <a:endParaRPr lang="en-US" sz="2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 Time-To-Degree</a:t>
            </a:r>
            <a:endParaRPr lang="en-US" sz="2900" dirty="0">
              <a:latin typeface="Bitter" panose="020B060402020202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Bitter" panose="020B0604020202020204" charset="0"/>
                <a:cs typeface="Bitter" panose="020B0604020202020204" charset="0"/>
              </a:rPr>
              <a:t> Graduate Outcomes (earnings, job placements,   etc.)</a:t>
            </a:r>
          </a:p>
          <a:p>
            <a:pPr marL="57150" indent="0">
              <a:lnSpc>
                <a:spcPct val="110000"/>
              </a:lnSpc>
              <a:spcBef>
                <a:spcPts val="0"/>
              </a:spcBef>
              <a:tabLst>
                <a:tab pos="914400" algn="l"/>
              </a:tabLst>
            </a:pPr>
            <a:endParaRPr lang="en-US" sz="2900" b="1" dirty="0">
              <a:solidFill>
                <a:srgbClr val="000000"/>
              </a:solidFill>
              <a:latin typeface="Bitter" panose="020B060402020202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>
              <a:lnSpc>
                <a:spcPct val="110000"/>
              </a:lnSpc>
              <a:spcBef>
                <a:spcPts val="0"/>
              </a:spcBef>
              <a:tabLst>
                <a:tab pos="914400" algn="l"/>
              </a:tabLst>
            </a:pPr>
            <a:r>
              <a:rPr lang="en-US" sz="2900" b="1" dirty="0">
                <a:solidFill>
                  <a:srgbClr val="000000"/>
                </a:solidFill>
                <a:latin typeface="Bitter" panose="020B060402020202020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Shared with</a:t>
            </a:r>
            <a:r>
              <a:rPr lang="en-US" sz="2900" dirty="0">
                <a:solidFill>
                  <a:srgbClr val="000000"/>
                </a:solidFill>
                <a:latin typeface="Bitter" panose="020B060402020202020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Reviewer final report shared with Provost, Dean, Chair, and other stakeholders</a:t>
            </a:r>
            <a:endParaRPr lang="en-US" sz="2900" dirty="0">
              <a:latin typeface="Bitter" panose="020B060402020202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0C4FA-AD3A-4AAD-BD71-F7A89E616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4932" y="659180"/>
            <a:ext cx="4038600" cy="4262415"/>
          </a:xfrm>
        </p:spPr>
        <p:txBody>
          <a:bodyPr>
            <a:noAutofit/>
          </a:bodyPr>
          <a:lstStyle/>
          <a:p>
            <a:r>
              <a:rPr lang="en-US" sz="1400" b="1" dirty="0"/>
              <a:t>5-year Cycle</a:t>
            </a:r>
            <a:r>
              <a:rPr lang="en-US" sz="1400" dirty="0"/>
              <a:t>: Degree and certificate programs assess program learning </a:t>
            </a:r>
            <a:r>
              <a:rPr lang="en-US" sz="1400" dirty="0">
                <a:latin typeface="Bitter" panose="020B0604020202020204" charset="0"/>
              </a:rPr>
              <a:t>outcome (PLO)</a:t>
            </a:r>
            <a:endParaRPr lang="en-US" sz="1400" dirty="0"/>
          </a:p>
          <a:p>
            <a:r>
              <a:rPr lang="en-US" sz="1400" b="1" dirty="0"/>
              <a:t>Purpose</a:t>
            </a:r>
            <a:r>
              <a:rPr lang="en-US" sz="1400" dirty="0"/>
              <a:t>:  ongoing process to ensure students are learning </a:t>
            </a:r>
          </a:p>
          <a:p>
            <a:r>
              <a:rPr lang="en-US" sz="1400" b="1" dirty="0"/>
              <a:t>Process: </a:t>
            </a:r>
            <a:r>
              <a:rPr lang="en-US" sz="1400" dirty="0"/>
              <a:t>assessment coordinators lead the annual assessment of one PLO using OEE template. 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Program Goals &amp; Learning Objectives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Curriculum Mapping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Selecting Assessment Methods &amp; Metrics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Setting Benchmarks &amp; Timelines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Data Collection, Analysis, and Reporting</a:t>
            </a:r>
          </a:p>
          <a:p>
            <a:pPr marL="804672" lvl="1" indent="-28575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Closing the Loop - Taking Action to Make Improvements</a:t>
            </a:r>
          </a:p>
          <a:p>
            <a:pPr marL="228600" indent="0"/>
            <a:r>
              <a:rPr lang="en-US" sz="1400" b="1" dirty="0"/>
              <a:t>Shared with: </a:t>
            </a:r>
            <a:r>
              <a:rPr lang="en-US" sz="1400" dirty="0"/>
              <a:t>Assessment council  for feedback and then back to faculty in department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5CD7F4-3CB5-4BFB-806D-BE6A6B372AD6}"/>
              </a:ext>
            </a:extLst>
          </p:cNvPr>
          <p:cNvSpPr txBox="1">
            <a:spLocks/>
          </p:cNvSpPr>
          <p:nvPr/>
        </p:nvSpPr>
        <p:spPr>
          <a:xfrm>
            <a:off x="5122717" y="0"/>
            <a:ext cx="3200401" cy="745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5000"/>
              <a:buFont typeface="Alumni Sans"/>
              <a:buNone/>
              <a:defRPr sz="5000" b="1" i="0" u="none" strike="noStrike" cap="none">
                <a:solidFill>
                  <a:srgbClr val="990000"/>
                </a:solidFill>
                <a:latin typeface="Alumni Sans"/>
                <a:ea typeface="Alumni Sans"/>
                <a:cs typeface="Alumni Sans"/>
                <a:sym typeface="Alumni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aseline="30000" dirty="0"/>
              <a:t>Program Assessment</a:t>
            </a:r>
          </a:p>
        </p:txBody>
      </p:sp>
    </p:spTree>
    <p:extLst>
      <p:ext uri="{BB962C8B-B14F-4D97-AF65-F5344CB8AC3E}">
        <p14:creationId xmlns:p14="http://schemas.microsoft.com/office/powerpoint/2010/main" val="325980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909" y="1046018"/>
            <a:ext cx="8125692" cy="394945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Data</a:t>
            </a:r>
            <a:r>
              <a:rPr lang="en-US" sz="28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Select graded work (assignments, exams, portfolios, etc.)  in a course(s) that measures a program’s PLO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2500" dirty="0"/>
              <a:t>Then data collection is easy – just pull data right out of gradebook in Brightspace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Not assessment data:</a:t>
            </a:r>
            <a:r>
              <a:rPr lang="en-US" sz="28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Course grades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1B149AC-D9C3-43E2-983F-866383BB3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148023"/>
            <a:ext cx="8229600" cy="745595"/>
          </a:xfrm>
        </p:spPr>
        <p:txBody>
          <a:bodyPr/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Identify the evidence (data) used for assessment of  learning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1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65356-839E-B411-618F-1C1BE6741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AE410-1ECD-B0B9-06E8-918579051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1" y="606752"/>
            <a:ext cx="8229600" cy="4388726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PLO</a:t>
            </a:r>
            <a:r>
              <a:rPr lang="en-US" dirty="0"/>
              <a:t> : select course has content on one of the learning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Data</a:t>
            </a:r>
            <a:r>
              <a:rPr lang="en-US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Select graded work (assignments, exams, portfolios, etc.)  in the course that measures that the outcome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Benchmark: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Set level of student performance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Analysis</a:t>
            </a:r>
            <a:r>
              <a:rPr lang="en-US" dirty="0"/>
              <a:t>: goal is to identify and weaknesses in student learning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Pull data out of Brightspace and average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Closing the loop</a:t>
            </a:r>
            <a:r>
              <a:rPr lang="en-US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actions or changes to the curriculum will to improve student learning</a:t>
            </a:r>
            <a:endParaRPr lang="en-US" sz="15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A9E5413-55C6-720D-AA15-B600BD4E4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0"/>
            <a:ext cx="8229600" cy="544186"/>
          </a:xfrm>
        </p:spPr>
        <p:txBody>
          <a:bodyPr/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Process to assess learning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7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06540B2C-EF00-9253-38F5-8477D4E20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c09cef55f_0_0">
            <a:extLst>
              <a:ext uri="{FF2B5EF4-FFF2-40B4-BE49-F238E27FC236}">
                <a16:creationId xmlns:a16="http://schemas.microsoft.com/office/drawing/2014/main" id="{AFD9256F-35CA-F73B-12E3-627617EED4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250" y="111116"/>
            <a:ext cx="7886700" cy="54791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Putting it all together: example</a:t>
            </a:r>
            <a:endParaRPr dirty="0"/>
          </a:p>
        </p:txBody>
      </p:sp>
      <p:sp>
        <p:nvSpPr>
          <p:cNvPr id="66" name="Google Shape;66;g31c09cef55f_0_0">
            <a:extLst>
              <a:ext uri="{FF2B5EF4-FFF2-40B4-BE49-F238E27FC236}">
                <a16:creationId xmlns:a16="http://schemas.microsoft.com/office/drawing/2014/main" id="{0601BD0B-767B-96FC-E64B-EF381F7E436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6912" y="659033"/>
            <a:ext cx="8981630" cy="411806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285750" marR="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Bitter" panose="020B0604020202020204" charset="0"/>
                <a:ea typeface="Arial" panose="020B0604020202020204" pitchFamily="34" charset="0"/>
              </a:rPr>
              <a:t>PLO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 =</a:t>
            </a:r>
            <a:r>
              <a:rPr lang="en-US" sz="1800" dirty="0">
                <a:effectLst/>
                <a:latin typeface="Bitter" panose="020B0604020202020204" charset="0"/>
                <a:ea typeface="Arial" panose="020B0604020202020204" pitchFamily="34" charset="0"/>
              </a:rPr>
              <a:t> Upon completion of the degree, students should be able </a:t>
            </a:r>
            <a:r>
              <a:rPr lang="en-US" sz="1800" u="sng" dirty="0">
                <a:effectLst/>
                <a:latin typeface="Bitter" panose="020B0604020202020204" charset="0"/>
                <a:ea typeface="Arial" panose="020B0604020202020204" pitchFamily="34" charset="0"/>
              </a:rPr>
              <a:t>to work collaboratively in diverse teams.</a:t>
            </a:r>
          </a:p>
          <a:p>
            <a:pPr marL="285750" marR="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Bitter" panose="020B0604020202020204" charset="0"/>
                <a:ea typeface="Arial" panose="020B0604020202020204" pitchFamily="34" charset="0"/>
              </a:rPr>
              <a:t>Evidence/Data</a:t>
            </a:r>
            <a:r>
              <a:rPr lang="en-US" sz="1800" b="1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Bitter" panose="020B0604020202020204" charset="0"/>
                <a:ea typeface="Arial" panose="020B0604020202020204" pitchFamily="34" charset="0"/>
              </a:rPr>
              <a:t>= Presentation assignment (pull data from Brightspace</a:t>
            </a:r>
          </a:p>
          <a:p>
            <a:pPr marL="742950" lvl="1" indent="-285750">
              <a:lnSpc>
                <a:spcPct val="115000"/>
              </a:lnSpc>
            </a:pPr>
            <a:r>
              <a:rPr lang="en-US" sz="1600" dirty="0">
                <a:effectLst/>
                <a:latin typeface="Bitter" panose="020B0604020202020204" charset="0"/>
                <a:ea typeface="Arial" panose="020B0604020202020204" pitchFamily="34" charset="0"/>
              </a:rPr>
              <a:t>Instructor graded: </a:t>
            </a:r>
            <a:r>
              <a:rPr lang="en-US" sz="1600" u="sng" dirty="0">
                <a:effectLst/>
                <a:latin typeface="Bitter" panose="020B0604020202020204" charset="0"/>
                <a:ea typeface="Arial" panose="020B0604020202020204" pitchFamily="34" charset="0"/>
              </a:rPr>
              <a:t>Group synergy row </a:t>
            </a:r>
            <a:r>
              <a:rPr lang="en-US" sz="1600" dirty="0">
                <a:effectLst/>
                <a:latin typeface="Bitter" panose="020B0604020202020204" charset="0"/>
                <a:ea typeface="Arial" panose="020B0604020202020204" pitchFamily="34" charset="0"/>
              </a:rPr>
              <a:t>on presentation rubric.</a:t>
            </a:r>
          </a:p>
          <a:p>
            <a:pPr marL="742950" lvl="1" indent="-285750">
              <a:lnSpc>
                <a:spcPct val="115000"/>
              </a:lnSpc>
            </a:pPr>
            <a:r>
              <a:rPr lang="en-US" sz="1600" dirty="0">
                <a:effectLst/>
                <a:latin typeface="Bitter" panose="020B0604020202020204" charset="0"/>
                <a:ea typeface="Arial" panose="020B0604020202020204" pitchFamily="34" charset="0"/>
              </a:rPr>
              <a:t>Peer graded: evaluation of teammates performance during semester long presentation assignment.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Bitter" panose="020B0604020202020204" charset="0"/>
                <a:ea typeface="Arial" panose="020B0604020202020204" pitchFamily="34" charset="0"/>
              </a:rPr>
              <a:t>Benchmark</a:t>
            </a:r>
            <a:r>
              <a:rPr lang="en-US" sz="2100" dirty="0">
                <a:latin typeface="Bitter" panose="020B0604020202020204" charset="0"/>
                <a:ea typeface="Arial" panose="020B0604020202020204" pitchFamily="34" charset="0"/>
              </a:rPr>
              <a:t> = 90% will earn grade of B or higher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Bitter" panose="020B0604020202020204" charset="0"/>
                <a:ea typeface="Arial" panose="020B0604020202020204" pitchFamily="34" charset="0"/>
              </a:rPr>
              <a:t>Analysis</a:t>
            </a:r>
            <a:r>
              <a:rPr lang="en-US" sz="2100" dirty="0">
                <a:latin typeface="Bitter" panose="020B0604020202020204" charset="0"/>
                <a:ea typeface="Arial" panose="020B0604020202020204" pitchFamily="34" charset="0"/>
              </a:rPr>
              <a:t> = </a:t>
            </a:r>
            <a:r>
              <a:rPr lang="en-US" sz="2100" dirty="0">
                <a:effectLst/>
                <a:latin typeface="Bitter" panose="020B0604020202020204" charset="0"/>
                <a:ea typeface="Arial" panose="020B0604020202020204" pitchFamily="34" charset="0"/>
              </a:rPr>
              <a:t> Average grades for both assignments/compare evidence</a:t>
            </a:r>
          </a:p>
          <a:p>
            <a:pPr marL="800100"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Bitter" panose="020B0604020202020204" charset="0"/>
                <a:ea typeface="Arial" panose="020B0604020202020204" pitchFamily="34" charset="0"/>
              </a:rPr>
              <a:t>Benchmark met – no change needed </a:t>
            </a:r>
          </a:p>
          <a:p>
            <a:pPr marL="800100" lv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Bitter" panose="020B0604020202020204" charset="0"/>
                <a:ea typeface="Arial" panose="020B0604020202020204" pitchFamily="34" charset="0"/>
              </a:rPr>
              <a:t>Benchmark not me</a:t>
            </a:r>
            <a:r>
              <a:rPr lang="en-US" sz="1600" dirty="0">
                <a:latin typeface="Bitter" panose="020B0604020202020204" charset="0"/>
                <a:ea typeface="Arial" panose="020B0604020202020204" pitchFamily="34" charset="0"/>
              </a:rPr>
              <a:t>t – what changes will be made to the course to increase student learning </a:t>
            </a:r>
            <a:r>
              <a:rPr lang="en-US" sz="1600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</a:p>
          <a:p>
            <a:pPr marL="0" marR="0">
              <a:lnSpc>
                <a:spcPct val="115000"/>
              </a:lnSpc>
            </a:pP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</a:pPr>
            <a:endParaRPr dirty="0">
              <a:latin typeface="Bitte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0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5553678B-654A-D985-50F8-77713C418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c09cef55f_0_0">
            <a:extLst>
              <a:ext uri="{FF2B5EF4-FFF2-40B4-BE49-F238E27FC236}">
                <a16:creationId xmlns:a16="http://schemas.microsoft.com/office/drawing/2014/main" id="{50317E58-1978-9FF1-1F94-483E86F406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250" y="111116"/>
            <a:ext cx="7886700" cy="54691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Putting it all together: more complex</a:t>
            </a:r>
            <a:endParaRPr dirty="0"/>
          </a:p>
        </p:txBody>
      </p:sp>
      <p:sp>
        <p:nvSpPr>
          <p:cNvPr id="66" name="Google Shape;66;g31c09cef55f_0_0">
            <a:extLst>
              <a:ext uri="{FF2B5EF4-FFF2-40B4-BE49-F238E27FC236}">
                <a16:creationId xmlns:a16="http://schemas.microsoft.com/office/drawing/2014/main" id="{0C98A0FD-9BFE-4B8E-7310-DC1E816F81A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1005" y="658026"/>
            <a:ext cx="8861989" cy="401237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sz="2000" b="1" dirty="0">
                <a:effectLst/>
                <a:latin typeface="Bitter" panose="020B0604020202020204" charset="0"/>
                <a:ea typeface="Arial" panose="020B0604020202020204" pitchFamily="34" charset="0"/>
              </a:rPr>
              <a:t>PLO: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Upon</a:t>
            </a:r>
            <a:r>
              <a:rPr lang="en-US" sz="2000" spc="-3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completion</a:t>
            </a:r>
            <a:r>
              <a:rPr lang="en-US" sz="2000" spc="-3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of</a:t>
            </a: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the</a:t>
            </a:r>
            <a:r>
              <a:rPr lang="en-US" sz="2000" spc="-3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degree,</a:t>
            </a:r>
            <a:r>
              <a:rPr lang="en-US" sz="2000" spc="-3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students</a:t>
            </a:r>
            <a:r>
              <a:rPr lang="en-US" sz="2000" spc="-30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should</a:t>
            </a: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be</a:t>
            </a:r>
            <a:r>
              <a:rPr lang="en-US" sz="2000" spc="-3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able</a:t>
            </a:r>
            <a:r>
              <a:rPr lang="en-US" sz="2000" spc="-10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to</a:t>
            </a:r>
            <a:r>
              <a:rPr lang="en-US" sz="2000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b="1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integrate and apply </a:t>
            </a: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requisite discipline specific </a:t>
            </a:r>
            <a:r>
              <a:rPr lang="en-US" sz="2000" b="1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knowledge</a:t>
            </a:r>
            <a:r>
              <a:rPr lang="en-US" sz="2000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, </a:t>
            </a:r>
            <a:r>
              <a:rPr lang="en-US" sz="2000" b="1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skills</a:t>
            </a:r>
            <a:r>
              <a:rPr lang="en-US" sz="2000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, </a:t>
            </a:r>
            <a:r>
              <a:rPr lang="en-US" sz="2000" b="1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competencies</a:t>
            </a:r>
            <a:r>
              <a:rPr lang="en-US" sz="2000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, </a:t>
            </a:r>
            <a:r>
              <a:rPr lang="en-US" sz="2000" b="1" spc="-25" dirty="0">
                <a:effectLst/>
                <a:highlight>
                  <a:srgbClr val="FFFF00"/>
                </a:highlight>
                <a:latin typeface="Bitter" panose="020B0604020202020204" charset="0"/>
                <a:ea typeface="Arial" panose="020B0604020202020204" pitchFamily="34" charset="0"/>
              </a:rPr>
              <a:t>ethical and professional values</a:t>
            </a:r>
            <a:r>
              <a:rPr lang="en-US" sz="2000" b="1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 </a:t>
            </a: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in a chosen healthcare field.</a:t>
            </a:r>
          </a:p>
          <a:p>
            <a:pPr marL="0" indent="0"/>
            <a:endParaRPr lang="en-US" sz="2000" spc="-25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0" indent="0"/>
            <a:r>
              <a:rPr lang="en-US" sz="2000" b="1" spc="-25" dirty="0">
                <a:latin typeface="Bitter" panose="020B0604020202020204" charset="0"/>
              </a:rPr>
              <a:t>Evidence</a:t>
            </a:r>
            <a:r>
              <a:rPr lang="en-US" sz="2000" spc="-25" dirty="0">
                <a:latin typeface="Bitter" panose="020B060402020202020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pc="-25" dirty="0">
                <a:latin typeface="Bitter" panose="020B0604020202020204" charset="0"/>
              </a:rPr>
              <a:t>Only select graded work that requires students to integrate and apply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25" dirty="0">
                <a:latin typeface="Bitter" panose="020B0604020202020204" charset="0"/>
              </a:rPr>
              <a:t>knowledge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25" dirty="0">
                <a:latin typeface="Bitter" panose="020B0604020202020204" charset="0"/>
              </a:rPr>
              <a:t>skills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25" dirty="0">
                <a:latin typeface="Bitter" panose="020B0604020202020204" charset="0"/>
              </a:rPr>
              <a:t>competencies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spc="-25" dirty="0">
                <a:latin typeface="Bitter" panose="020B0604020202020204" charset="0"/>
              </a:rPr>
              <a:t>ethics/values </a:t>
            </a:r>
            <a:endParaRPr lang="en-US" sz="2000" dirty="0">
              <a:latin typeface="Bitter" panose="020B0604020202020204" charset="0"/>
            </a:endParaRPr>
          </a:p>
          <a:p>
            <a:pPr marL="0" marR="0">
              <a:lnSpc>
                <a:spcPct val="115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16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FB3F9ED3-09C9-1E70-DF4A-E3211D609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c09cef55f_0_0">
            <a:extLst>
              <a:ext uri="{FF2B5EF4-FFF2-40B4-BE49-F238E27FC236}">
                <a16:creationId xmlns:a16="http://schemas.microsoft.com/office/drawing/2014/main" id="{66666A1A-5668-2599-700C-9E799CA5F6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824" y="111116"/>
            <a:ext cx="8836352" cy="56400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/>
              <a:t>Putting it all together: Where data was collected </a:t>
            </a:r>
            <a:endParaRPr sz="4400" dirty="0"/>
          </a:p>
        </p:txBody>
      </p:sp>
      <p:sp>
        <p:nvSpPr>
          <p:cNvPr id="66" name="Google Shape;66;g31c09cef55f_0_0">
            <a:extLst>
              <a:ext uri="{FF2B5EF4-FFF2-40B4-BE49-F238E27FC236}">
                <a16:creationId xmlns:a16="http://schemas.microsoft.com/office/drawing/2014/main" id="{3C5F1891-DA37-F920-1728-15669468E5C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49480" y="675118"/>
            <a:ext cx="8058684" cy="406364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/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Knowledge assessed:</a:t>
            </a:r>
            <a:endParaRPr lang="en-US" sz="20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311: Final Project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461: Final Project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457: Quizzes 1-3 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</a:pP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Skills assessed:</a:t>
            </a:r>
            <a:endParaRPr lang="en-US" sz="20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311: Upper and Lower Manual Muscle Practical 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457: Leg Length Assessment Lab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458: Spotting techniques assignment 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8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460: Anaerobic &amp; Aerobic Power Lab</a:t>
            </a:r>
            <a:endParaRPr lang="en-US" sz="18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</a:pP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Competencies assessed:  </a:t>
            </a:r>
            <a:endParaRPr lang="en-US" sz="2000" dirty="0">
              <a:effectLst/>
              <a:latin typeface="Bitter" panose="020B0604020202020204" charset="0"/>
              <a:ea typeface="Arial" panose="020B0604020202020204" pitchFamily="34" charset="0"/>
            </a:endParaRPr>
          </a:p>
          <a:p>
            <a:pPr marL="800100" lvl="1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459: Project #1- Develop an Emergency Action Plan (EAP) </a:t>
            </a:r>
            <a:endParaRPr lang="en-US" sz="1800" dirty="0">
              <a:latin typeface="Bitter" panose="020B0604020202020204" charset="0"/>
              <a:ea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</a:pPr>
            <a:r>
              <a:rPr lang="en-US" sz="20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Ethical and/or professional values assessed:</a:t>
            </a:r>
            <a:endParaRPr lang="en-US" sz="2000" dirty="0">
              <a:latin typeface="Bitter" panose="020B0604020202020204" charset="0"/>
              <a:ea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spc="-25" dirty="0">
                <a:effectLst/>
                <a:latin typeface="Bitter" panose="020B0604020202020204" charset="0"/>
                <a:ea typeface="Arial" panose="020B0604020202020204" pitchFamily="34" charset="0"/>
              </a:rPr>
              <a:t>HAN 459: Project #5 - Professional Interview</a:t>
            </a:r>
            <a:endParaRPr sz="1800" dirty="0">
              <a:latin typeface="Bitte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2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a4eb5ef470_1_0"/>
          <p:cNvSpPr txBox="1">
            <a:spLocks noGrp="1"/>
          </p:cNvSpPr>
          <p:nvPr>
            <p:ph type="ctrTitle"/>
          </p:nvPr>
        </p:nvSpPr>
        <p:spPr>
          <a:xfrm>
            <a:off x="1021757" y="2058051"/>
            <a:ext cx="7848777" cy="1933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Alumni Sans"/>
              <a:buNone/>
            </a:pPr>
            <a:r>
              <a:rPr lang="en-US" sz="6000" dirty="0"/>
              <a:t>Questions?</a:t>
            </a:r>
            <a:br>
              <a:rPr lang="en-US" sz="6000" dirty="0"/>
            </a:br>
            <a:br>
              <a:rPr lang="en-US" sz="6000" dirty="0"/>
            </a:br>
            <a:br>
              <a:rPr lang="en-US" sz="3200" dirty="0"/>
            </a:br>
            <a:r>
              <a:rPr lang="en-US" sz="3200" dirty="0"/>
              <a:t>I would love to work one-on-one with you to help you fall in love with assessment DATA!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– send me an email with days and times you can meet for a zoom or in person meeting.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deborah.zelizer@stonybrook.edu</a:t>
            </a:r>
            <a:br>
              <a:rPr lang="en-US" sz="3200" dirty="0"/>
            </a:br>
            <a:endParaRPr sz="3200" dirty="0"/>
          </a:p>
        </p:txBody>
      </p:sp>
      <p:sp>
        <p:nvSpPr>
          <p:cNvPr id="122" name="Google Shape;122;g2a4eb5ef470_1_0"/>
          <p:cNvSpPr txBox="1">
            <a:spLocks noGrp="1"/>
          </p:cNvSpPr>
          <p:nvPr>
            <p:ph type="dt" idx="10"/>
          </p:nvPr>
        </p:nvSpPr>
        <p:spPr>
          <a:xfrm>
            <a:off x="628649" y="4177440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</a:rPr>
              <a:t>October 29, 2024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U 2">
      <a:dk1>
        <a:srgbClr val="000000"/>
      </a:dk1>
      <a:lt1>
        <a:srgbClr val="990000"/>
      </a:lt1>
      <a:dk2>
        <a:srgbClr val="FEFFFF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CB56442522A459265F6B4C5B81D6B" ma:contentTypeVersion="15" ma:contentTypeDescription="Create a new document." ma:contentTypeScope="" ma:versionID="94167845d48613dd11628a83e9b59e66">
  <xsd:schema xmlns:xsd="http://www.w3.org/2001/XMLSchema" xmlns:xs="http://www.w3.org/2001/XMLSchema" xmlns:p="http://schemas.microsoft.com/office/2006/metadata/properties" xmlns:ns3="1867dc87-2362-4b38-9088-cc81a4c2e3d5" targetNamespace="http://schemas.microsoft.com/office/2006/metadata/properties" ma:root="true" ma:fieldsID="a2ba37a83823a1dc5628f07729552488" ns3:_="">
    <xsd:import namespace="1867dc87-2362-4b38-9088-cc81a4c2e3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67dc87-2362-4b38-9088-cc81a4c2e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67dc87-2362-4b38-9088-cc81a4c2e3d5" xsi:nil="true"/>
  </documentManagement>
</p:properties>
</file>

<file path=customXml/itemProps1.xml><?xml version="1.0" encoding="utf-8"?>
<ds:datastoreItem xmlns:ds="http://schemas.openxmlformats.org/officeDocument/2006/customXml" ds:itemID="{DAE3822D-DE55-4D43-99CB-232AE034F9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6D8DAB-11C0-40FF-9331-3D5001DA5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67dc87-2362-4b38-9088-cc81a4c2e3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7AABE-DA9E-41AF-9362-9134C9E6C459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1867dc87-2362-4b38-9088-cc81a4c2e3d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677</Words>
  <Application>Microsoft Office PowerPoint</Application>
  <PresentationFormat>On-screen Show (16:9)</PresentationFormat>
  <Paragraphs>83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Bitter</vt:lpstr>
      <vt:lpstr>Alumni Sans</vt:lpstr>
      <vt:lpstr>Times New Roman</vt:lpstr>
      <vt:lpstr>Symbol</vt:lpstr>
      <vt:lpstr>Arial</vt:lpstr>
      <vt:lpstr>Office Theme</vt:lpstr>
      <vt:lpstr>Falling in Love with Reliable Evidence: Is easier than you think! </vt:lpstr>
      <vt:lpstr>Program Review </vt:lpstr>
      <vt:lpstr>   Identify the evidence (data) used for assessment of  learning outcomes</vt:lpstr>
      <vt:lpstr>   Process to assess learning outcomes</vt:lpstr>
      <vt:lpstr>Putting it all together: example</vt:lpstr>
      <vt:lpstr>Putting it all together: more complex</vt:lpstr>
      <vt:lpstr>Putting it all together: Where data was collected </vt:lpstr>
      <vt:lpstr>Questions?   I would love to work one-on-one with you to help you fall in love with assessment DATA!  – send me an email with days and times you can meet for a zoom or in person meeting.  deborah.zelizer@stonybrook.edu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All Students: ADA’s Title II</dc:title>
  <dc:creator>Lindsay Bryde</dc:creator>
  <cp:lastModifiedBy>Deborah Zelizer</cp:lastModifiedBy>
  <cp:revision>14</cp:revision>
  <dcterms:created xsi:type="dcterms:W3CDTF">2024-09-27T12:16:13Z</dcterms:created>
  <dcterms:modified xsi:type="dcterms:W3CDTF">2025-02-12T13:17:53Z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97767512-B009-4D70-90FD-7A9D144A544C</vt:lpwstr>
  </property>
  <property fmtid="{D5CDD505-2E9C-101B-9397-08002B2CF9AE}" pid="3" name="ArticulatePath">
    <vt:lpwstr>https://stonybrook365-my.sharepoint.com/personal/lindsay_bryde_stonybrook_edu/Documents/Desktop/Accessible PPT Slides</vt:lpwstr>
  </property>
  <property fmtid="{D5CDD505-2E9C-101B-9397-08002B2CF9AE}" pid="4" name="ContentTypeId">
    <vt:lpwstr>0x010100E14CB56442522A459265F6B4C5B81D6B</vt:lpwstr>
  </property>
</Properties>
</file>