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4RW2N2k9zS7/mQmx7ci6YUbkS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9351" autoAdjust="0"/>
  </p:normalViewPr>
  <p:slideViewPr>
    <p:cSldViewPr snapToGrid="0">
      <p:cViewPr varScale="1">
        <p:scale>
          <a:sx n="56" d="100"/>
          <a:sy n="56" d="100"/>
        </p:scale>
        <p:origin x="4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1e59dbd59_0_7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1" name="Google Shape;91;g241e59dbd59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30b4e5727_3_2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1" name="Google Shape;201;g2430b4e5727_3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30b4e5727_3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g2430b4e5727_3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fdcbbd7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fdcbbd7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BU Title Slide">
  <p:cSld name="SBU 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241e59dbd59_0_12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6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241e59dbd59_0_1208"/>
          <p:cNvSpPr txBox="1"/>
          <p:nvPr/>
        </p:nvSpPr>
        <p:spPr>
          <a:xfrm>
            <a:off x="8738884" y="63662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300" b="1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" name="Google Shape;17;g241e59dbd59_0_1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963" y="6236903"/>
            <a:ext cx="1040968" cy="38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g241e59dbd59_0_1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63" y="263979"/>
            <a:ext cx="1976154" cy="3379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g241e59dbd59_0_1208"/>
          <p:cNvCxnSpPr/>
          <p:nvPr/>
        </p:nvCxnSpPr>
        <p:spPr>
          <a:xfrm>
            <a:off x="830963" y="6089388"/>
            <a:ext cx="10527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g241e59dbd59_0_1208"/>
          <p:cNvSpPr txBox="1">
            <a:spLocks noGrp="1"/>
          </p:cNvSpPr>
          <p:nvPr>
            <p:ph type="body" idx="1"/>
          </p:nvPr>
        </p:nvSpPr>
        <p:spPr>
          <a:xfrm>
            <a:off x="694389" y="1820596"/>
            <a:ext cx="105156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Arial"/>
              <a:buNone/>
              <a:defRPr sz="67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BU Text-3 Photos">
  <p:cSld name="SBU Text-3 Photo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1e59dbd59_0_1245"/>
          <p:cNvSpPr txBox="1">
            <a:spLocks noGrp="1"/>
          </p:cNvSpPr>
          <p:nvPr>
            <p:ph type="body" idx="1"/>
          </p:nvPr>
        </p:nvSpPr>
        <p:spPr>
          <a:xfrm>
            <a:off x="703791" y="2272315"/>
            <a:ext cx="4179600" cy="3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41e59dbd59_0_1245"/>
          <p:cNvSpPr>
            <a:spLocks noGrp="1"/>
          </p:cNvSpPr>
          <p:nvPr>
            <p:ph type="pic" idx="2"/>
          </p:nvPr>
        </p:nvSpPr>
        <p:spPr>
          <a:xfrm>
            <a:off x="4964114" y="1112111"/>
            <a:ext cx="3098400" cy="4424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" name="Google Shape;62;g241e59dbd59_0_1245"/>
          <p:cNvSpPr>
            <a:spLocks noGrp="1"/>
          </p:cNvSpPr>
          <p:nvPr>
            <p:ph type="pic" idx="3"/>
          </p:nvPr>
        </p:nvSpPr>
        <p:spPr>
          <a:xfrm>
            <a:off x="8252848" y="1112111"/>
            <a:ext cx="3112800" cy="2108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g241e59dbd59_0_1245"/>
          <p:cNvSpPr>
            <a:spLocks noGrp="1"/>
          </p:cNvSpPr>
          <p:nvPr>
            <p:ph type="pic" idx="4"/>
          </p:nvPr>
        </p:nvSpPr>
        <p:spPr>
          <a:xfrm>
            <a:off x="8252848" y="3438287"/>
            <a:ext cx="3104700" cy="209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" name="Google Shape;64;g241e59dbd59_0_1245"/>
          <p:cNvSpPr txBox="1">
            <a:spLocks noGrp="1"/>
          </p:cNvSpPr>
          <p:nvPr>
            <p:ph type="body" idx="5"/>
          </p:nvPr>
        </p:nvSpPr>
        <p:spPr>
          <a:xfrm>
            <a:off x="4967932" y="5593268"/>
            <a:ext cx="63885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g241e59dbd59_0_1245"/>
          <p:cNvSpPr txBox="1">
            <a:spLocks noGrp="1"/>
          </p:cNvSpPr>
          <p:nvPr>
            <p:ph type="title"/>
          </p:nvPr>
        </p:nvSpPr>
        <p:spPr>
          <a:xfrm>
            <a:off x="703792" y="1023792"/>
            <a:ext cx="41796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BU 3 Photos">
  <p:cSld name="SBU 3 Photo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41e59dbd59_0_1252"/>
          <p:cNvSpPr txBox="1">
            <a:spLocks noGrp="1"/>
          </p:cNvSpPr>
          <p:nvPr>
            <p:ph type="title"/>
          </p:nvPr>
        </p:nvSpPr>
        <p:spPr>
          <a:xfrm>
            <a:off x="2062033" y="950236"/>
            <a:ext cx="85575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g241e59dbd59_0_1252"/>
          <p:cNvSpPr>
            <a:spLocks noGrp="1"/>
          </p:cNvSpPr>
          <p:nvPr>
            <p:ph type="pic" idx="2"/>
          </p:nvPr>
        </p:nvSpPr>
        <p:spPr>
          <a:xfrm>
            <a:off x="2185529" y="1887572"/>
            <a:ext cx="2436900" cy="348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" name="Google Shape;69;g241e59dbd59_0_1252"/>
          <p:cNvSpPr>
            <a:spLocks noGrp="1"/>
          </p:cNvSpPr>
          <p:nvPr>
            <p:ph type="pic" idx="3"/>
          </p:nvPr>
        </p:nvSpPr>
        <p:spPr>
          <a:xfrm>
            <a:off x="7633961" y="1888211"/>
            <a:ext cx="2436900" cy="348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" name="Google Shape;70;g241e59dbd59_0_1252"/>
          <p:cNvSpPr>
            <a:spLocks noGrp="1"/>
          </p:cNvSpPr>
          <p:nvPr>
            <p:ph type="pic" idx="4"/>
          </p:nvPr>
        </p:nvSpPr>
        <p:spPr>
          <a:xfrm>
            <a:off x="4897240" y="1887572"/>
            <a:ext cx="2436900" cy="348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" name="Google Shape;71;g241e59dbd59_0_1252"/>
          <p:cNvSpPr txBox="1">
            <a:spLocks noGrp="1"/>
          </p:cNvSpPr>
          <p:nvPr>
            <p:ph type="body" idx="1"/>
          </p:nvPr>
        </p:nvSpPr>
        <p:spPr>
          <a:xfrm>
            <a:off x="2185529" y="5458705"/>
            <a:ext cx="24369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41e59dbd59_0_1252"/>
          <p:cNvSpPr txBox="1">
            <a:spLocks noGrp="1"/>
          </p:cNvSpPr>
          <p:nvPr>
            <p:ph type="body" idx="5"/>
          </p:nvPr>
        </p:nvSpPr>
        <p:spPr>
          <a:xfrm>
            <a:off x="4897240" y="5462859"/>
            <a:ext cx="24369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g241e59dbd59_0_1252"/>
          <p:cNvSpPr txBox="1">
            <a:spLocks noGrp="1"/>
          </p:cNvSpPr>
          <p:nvPr>
            <p:ph type="body" idx="6"/>
          </p:nvPr>
        </p:nvSpPr>
        <p:spPr>
          <a:xfrm>
            <a:off x="7633961" y="5462859"/>
            <a:ext cx="24369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BU Text 1 Chart">
  <p:cSld name="SBU Text 1 Char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1e59dbd59_0_1260"/>
          <p:cNvSpPr txBox="1">
            <a:spLocks noGrp="1"/>
          </p:cNvSpPr>
          <p:nvPr>
            <p:ph type="title"/>
          </p:nvPr>
        </p:nvSpPr>
        <p:spPr>
          <a:xfrm>
            <a:off x="695736" y="1023792"/>
            <a:ext cx="41796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g241e59dbd59_0_1260"/>
          <p:cNvSpPr>
            <a:spLocks noGrp="1"/>
          </p:cNvSpPr>
          <p:nvPr>
            <p:ph type="chart" idx="2"/>
          </p:nvPr>
        </p:nvSpPr>
        <p:spPr>
          <a:xfrm>
            <a:off x="4951143" y="1141673"/>
            <a:ext cx="6405300" cy="434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41e59dbd59_0_1260"/>
          <p:cNvSpPr txBox="1">
            <a:spLocks noGrp="1"/>
          </p:cNvSpPr>
          <p:nvPr>
            <p:ph type="body" idx="1"/>
          </p:nvPr>
        </p:nvSpPr>
        <p:spPr>
          <a:xfrm>
            <a:off x="703791" y="2272315"/>
            <a:ext cx="4179600" cy="3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g241e59dbd59_0_1260"/>
          <p:cNvSpPr txBox="1">
            <a:spLocks noGrp="1"/>
          </p:cNvSpPr>
          <p:nvPr>
            <p:ph type="body" idx="3"/>
          </p:nvPr>
        </p:nvSpPr>
        <p:spPr>
          <a:xfrm>
            <a:off x="4967932" y="5593268"/>
            <a:ext cx="63885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BU Full Page Photo">
  <p:cSld name="SBU Full Page Pho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41e59dbd59_0_12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6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41e59dbd59_0_1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963" y="6236903"/>
            <a:ext cx="1040968" cy="38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241e59dbd59_0_1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63" y="263979"/>
            <a:ext cx="1976154" cy="33792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241e59dbd59_0_1265"/>
          <p:cNvSpPr txBox="1"/>
          <p:nvPr/>
        </p:nvSpPr>
        <p:spPr>
          <a:xfrm>
            <a:off x="8738884" y="63662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300" b="1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g241e59dbd59_0_1265"/>
          <p:cNvSpPr>
            <a:spLocks noGrp="1"/>
          </p:cNvSpPr>
          <p:nvPr>
            <p:ph type="pic" idx="2"/>
          </p:nvPr>
        </p:nvSpPr>
        <p:spPr>
          <a:xfrm>
            <a:off x="830963" y="803717"/>
            <a:ext cx="10527900" cy="448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85" name="Google Shape;85;g241e59dbd59_0_1265"/>
          <p:cNvCxnSpPr/>
          <p:nvPr/>
        </p:nvCxnSpPr>
        <p:spPr>
          <a:xfrm>
            <a:off x="830963" y="6089388"/>
            <a:ext cx="10527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g241e59dbd59_0_1265"/>
          <p:cNvSpPr txBox="1">
            <a:spLocks noGrp="1"/>
          </p:cNvSpPr>
          <p:nvPr>
            <p:ph type="body" idx="1"/>
          </p:nvPr>
        </p:nvSpPr>
        <p:spPr>
          <a:xfrm>
            <a:off x="7419073" y="5443192"/>
            <a:ext cx="39399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1e59dbd59_0_12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41e59dbd59_0_1273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41e59dbd59_0_127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g241e59dbd59_0_127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g241e59dbd59_0_12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BU Centered Text">
  <p:cSld name="SBU Centered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41e59dbd59_0_1215"/>
          <p:cNvSpPr txBox="1">
            <a:spLocks noGrp="1"/>
          </p:cNvSpPr>
          <p:nvPr>
            <p:ph type="title"/>
          </p:nvPr>
        </p:nvSpPr>
        <p:spPr>
          <a:xfrm>
            <a:off x="2045777" y="1023929"/>
            <a:ext cx="8557500" cy="1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g241e59dbd59_0_1215"/>
          <p:cNvSpPr txBox="1">
            <a:spLocks noGrp="1"/>
          </p:cNvSpPr>
          <p:nvPr>
            <p:ph type="body" idx="1"/>
          </p:nvPr>
        </p:nvSpPr>
        <p:spPr>
          <a:xfrm>
            <a:off x="2045777" y="2555888"/>
            <a:ext cx="85575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BU Logo">
  <p:cSld name="SBU Log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g241e59dbd59_0_12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6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g241e59dbd59_0_1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497" y="1439756"/>
            <a:ext cx="4481385" cy="7663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g241e59dbd59_0_1202"/>
          <p:cNvCxnSpPr/>
          <p:nvPr/>
        </p:nvCxnSpPr>
        <p:spPr>
          <a:xfrm rot="10800000" flipH="1">
            <a:off x="2199468" y="5158633"/>
            <a:ext cx="10126800" cy="9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3" name="Google Shape;33;g241e59dbd59_0_1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9468" y="2524449"/>
            <a:ext cx="6107281" cy="228214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241e59dbd59_0_1202"/>
          <p:cNvSpPr txBox="1">
            <a:spLocks noGrp="1"/>
          </p:cNvSpPr>
          <p:nvPr>
            <p:ph type="body" idx="1"/>
          </p:nvPr>
        </p:nvSpPr>
        <p:spPr>
          <a:xfrm>
            <a:off x="2077319" y="5363384"/>
            <a:ext cx="85575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BU Centered Text-2 Column">
  <p:cSld name="SBU Centered Text-2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41e59dbd59_0_1218"/>
          <p:cNvSpPr txBox="1">
            <a:spLocks noGrp="1"/>
          </p:cNvSpPr>
          <p:nvPr>
            <p:ph type="title"/>
          </p:nvPr>
        </p:nvSpPr>
        <p:spPr>
          <a:xfrm>
            <a:off x="2045777" y="1023792"/>
            <a:ext cx="8557500" cy="13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g241e59dbd59_0_1218"/>
          <p:cNvSpPr txBox="1">
            <a:spLocks noGrp="1"/>
          </p:cNvSpPr>
          <p:nvPr>
            <p:ph type="body" idx="1"/>
          </p:nvPr>
        </p:nvSpPr>
        <p:spPr>
          <a:xfrm>
            <a:off x="2045777" y="2555888"/>
            <a:ext cx="41796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g241e59dbd59_0_1218"/>
          <p:cNvSpPr txBox="1">
            <a:spLocks noGrp="1"/>
          </p:cNvSpPr>
          <p:nvPr>
            <p:ph type="body" idx="2"/>
          </p:nvPr>
        </p:nvSpPr>
        <p:spPr>
          <a:xfrm>
            <a:off x="6423781" y="2555888"/>
            <a:ext cx="41796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BU Left Bulleted Text">
  <p:cSld name="SBU Left Bulleted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41e59dbd59_0_1222"/>
          <p:cNvSpPr txBox="1">
            <a:spLocks noGrp="1"/>
          </p:cNvSpPr>
          <p:nvPr>
            <p:ph type="title"/>
          </p:nvPr>
        </p:nvSpPr>
        <p:spPr>
          <a:xfrm>
            <a:off x="684337" y="1050563"/>
            <a:ext cx="29565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g241e59dbd59_0_1222"/>
          <p:cNvSpPr txBox="1">
            <a:spLocks noGrp="1"/>
          </p:cNvSpPr>
          <p:nvPr>
            <p:ph type="body" idx="1"/>
          </p:nvPr>
        </p:nvSpPr>
        <p:spPr>
          <a:xfrm>
            <a:off x="3855213" y="1050563"/>
            <a:ext cx="6930000" cy="4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BU Text 1 Photo">
  <p:cSld name="SBU Text 1 Pho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1e59dbd59_0_1228"/>
          <p:cNvSpPr txBox="1">
            <a:spLocks noGrp="1"/>
          </p:cNvSpPr>
          <p:nvPr>
            <p:ph type="title"/>
          </p:nvPr>
        </p:nvSpPr>
        <p:spPr>
          <a:xfrm>
            <a:off x="703792" y="1023792"/>
            <a:ext cx="41796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g241e59dbd59_0_1228"/>
          <p:cNvSpPr>
            <a:spLocks noGrp="1"/>
          </p:cNvSpPr>
          <p:nvPr>
            <p:ph type="pic" idx="2"/>
          </p:nvPr>
        </p:nvSpPr>
        <p:spPr>
          <a:xfrm>
            <a:off x="4967932" y="1100869"/>
            <a:ext cx="6388500" cy="443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5" name="Google Shape;45;g241e59dbd59_0_1228"/>
          <p:cNvSpPr txBox="1">
            <a:spLocks noGrp="1"/>
          </p:cNvSpPr>
          <p:nvPr>
            <p:ph type="body" idx="1"/>
          </p:nvPr>
        </p:nvSpPr>
        <p:spPr>
          <a:xfrm>
            <a:off x="703791" y="2272315"/>
            <a:ext cx="4179600" cy="3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41e59dbd59_0_1228"/>
          <p:cNvSpPr txBox="1">
            <a:spLocks noGrp="1"/>
          </p:cNvSpPr>
          <p:nvPr>
            <p:ph type="body" idx="3"/>
          </p:nvPr>
        </p:nvSpPr>
        <p:spPr>
          <a:xfrm>
            <a:off x="4967932" y="5593268"/>
            <a:ext cx="63885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BU Bulleted Text 1 Photo">
  <p:cSld name="SBU Bulleted Text 1 Phot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41e59dbd59_0_1233"/>
          <p:cNvSpPr txBox="1">
            <a:spLocks noGrp="1"/>
          </p:cNvSpPr>
          <p:nvPr>
            <p:ph type="title"/>
          </p:nvPr>
        </p:nvSpPr>
        <p:spPr>
          <a:xfrm>
            <a:off x="703792" y="1023792"/>
            <a:ext cx="41796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g241e59dbd59_0_1233"/>
          <p:cNvSpPr txBox="1">
            <a:spLocks noGrp="1"/>
          </p:cNvSpPr>
          <p:nvPr>
            <p:ph type="body" idx="1"/>
          </p:nvPr>
        </p:nvSpPr>
        <p:spPr>
          <a:xfrm>
            <a:off x="703791" y="2279292"/>
            <a:ext cx="4179600" cy="31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g241e59dbd59_0_1233"/>
          <p:cNvSpPr>
            <a:spLocks noGrp="1"/>
          </p:cNvSpPr>
          <p:nvPr>
            <p:ph type="pic" idx="2"/>
          </p:nvPr>
        </p:nvSpPr>
        <p:spPr>
          <a:xfrm>
            <a:off x="4967932" y="1100869"/>
            <a:ext cx="6388500" cy="443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" name="Google Shape;51;g241e59dbd59_0_1233"/>
          <p:cNvSpPr txBox="1">
            <a:spLocks noGrp="1"/>
          </p:cNvSpPr>
          <p:nvPr>
            <p:ph type="body" idx="3"/>
          </p:nvPr>
        </p:nvSpPr>
        <p:spPr>
          <a:xfrm>
            <a:off x="4967932" y="5593268"/>
            <a:ext cx="63885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BU Text-2 Photos">
  <p:cSld name="SBU Text-2 Photo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41e59dbd59_0_1238"/>
          <p:cNvSpPr txBox="1">
            <a:spLocks noGrp="1"/>
          </p:cNvSpPr>
          <p:nvPr>
            <p:ph type="title"/>
          </p:nvPr>
        </p:nvSpPr>
        <p:spPr>
          <a:xfrm>
            <a:off x="703792" y="1023792"/>
            <a:ext cx="41796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g241e59dbd59_0_1238"/>
          <p:cNvSpPr txBox="1">
            <a:spLocks noGrp="1"/>
          </p:cNvSpPr>
          <p:nvPr>
            <p:ph type="body" idx="1"/>
          </p:nvPr>
        </p:nvSpPr>
        <p:spPr>
          <a:xfrm>
            <a:off x="703791" y="2272315"/>
            <a:ext cx="4179600" cy="3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41e59dbd59_0_1238"/>
          <p:cNvSpPr>
            <a:spLocks noGrp="1"/>
          </p:cNvSpPr>
          <p:nvPr>
            <p:ph type="pic" idx="2"/>
          </p:nvPr>
        </p:nvSpPr>
        <p:spPr>
          <a:xfrm>
            <a:off x="4966988" y="1098128"/>
            <a:ext cx="3104700" cy="4445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" name="Google Shape;56;g241e59dbd59_0_1238"/>
          <p:cNvSpPr>
            <a:spLocks noGrp="1"/>
          </p:cNvSpPr>
          <p:nvPr>
            <p:ph type="pic" idx="3"/>
          </p:nvPr>
        </p:nvSpPr>
        <p:spPr>
          <a:xfrm>
            <a:off x="8250148" y="1098127"/>
            <a:ext cx="3104700" cy="4445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7" name="Google Shape;57;g241e59dbd59_0_1238"/>
          <p:cNvSpPr txBox="1">
            <a:spLocks noGrp="1"/>
          </p:cNvSpPr>
          <p:nvPr>
            <p:ph type="body" idx="4"/>
          </p:nvPr>
        </p:nvSpPr>
        <p:spPr>
          <a:xfrm>
            <a:off x="4967933" y="5593268"/>
            <a:ext cx="31041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41e59dbd59_0_1238"/>
          <p:cNvSpPr txBox="1">
            <a:spLocks noGrp="1"/>
          </p:cNvSpPr>
          <p:nvPr>
            <p:ph type="body" idx="5"/>
          </p:nvPr>
        </p:nvSpPr>
        <p:spPr>
          <a:xfrm>
            <a:off x="8250148" y="5593268"/>
            <a:ext cx="31041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2838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g241e59dbd59_0_119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12191996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g241e59dbd59_0_1193"/>
          <p:cNvSpPr/>
          <p:nvPr/>
        </p:nvSpPr>
        <p:spPr>
          <a:xfrm>
            <a:off x="268637" y="0"/>
            <a:ext cx="116961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8;g241e59dbd59_0_119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38200" y="271861"/>
            <a:ext cx="1992807" cy="3369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g241e59dbd59_0_1193"/>
          <p:cNvSpPr txBox="1"/>
          <p:nvPr/>
        </p:nvSpPr>
        <p:spPr>
          <a:xfrm>
            <a:off x="2045777" y="1023929"/>
            <a:ext cx="8557500" cy="1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g241e59dbd59_0_1193"/>
          <p:cNvSpPr txBox="1"/>
          <p:nvPr/>
        </p:nvSpPr>
        <p:spPr>
          <a:xfrm>
            <a:off x="2045777" y="2555888"/>
            <a:ext cx="85575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383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8283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g241e59dbd59_0_1193"/>
          <p:cNvCxnSpPr/>
          <p:nvPr/>
        </p:nvCxnSpPr>
        <p:spPr>
          <a:xfrm>
            <a:off x="838200" y="6089386"/>
            <a:ext cx="10520700" cy="0"/>
          </a:xfrm>
          <a:prstGeom prst="straightConnector1">
            <a:avLst/>
          </a:prstGeom>
          <a:noFill/>
          <a:ln w="19050" cap="flat" cmpd="sng">
            <a:solidFill>
              <a:srgbClr val="C0C0C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12" name="Google Shape;12;g241e59dbd59_0_119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38200" y="6236880"/>
            <a:ext cx="1040965" cy="38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241e59dbd59_0_1193"/>
          <p:cNvSpPr txBox="1"/>
          <p:nvPr/>
        </p:nvSpPr>
        <p:spPr>
          <a:xfrm>
            <a:off x="8738884" y="636626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1" i="0" u="none" strike="noStrike" cap="none">
                <a:solidFill>
                  <a:srgbClr val="828383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300" b="1" i="0" u="none" strike="noStrike" cap="none">
              <a:solidFill>
                <a:srgbClr val="82838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iren.kong@stonybrook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compedu.2014.06.00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journal.uncg.edu/jls/article/view/1639" TargetMode="External"/><Relationship Id="rId5" Type="http://schemas.openxmlformats.org/officeDocument/2006/relationships/hyperlink" Target="http://libjournal.uncg.edu/jls/article/view/1525" TargetMode="External"/><Relationship Id="rId4" Type="http://schemas.openxmlformats.org/officeDocument/2006/relationships/hyperlink" Target="http://dx.doi.org/10.1016/j.heliyon.2019.e0296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1e59dbd59_0_785"/>
          <p:cNvSpPr txBox="1">
            <a:spLocks noGrp="1"/>
          </p:cNvSpPr>
          <p:nvPr>
            <p:ph type="body" idx="1"/>
          </p:nvPr>
        </p:nvSpPr>
        <p:spPr>
          <a:xfrm>
            <a:off x="845700" y="1624200"/>
            <a:ext cx="10500600" cy="1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</a:pPr>
            <a:r>
              <a:rPr lang="en-US" sz="4800"/>
              <a:t>ALC research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None/>
            </a:pPr>
            <a:r>
              <a:rPr lang="en-US" sz="4800"/>
              <a:t>A data informed journey</a:t>
            </a:r>
            <a:endParaRPr sz="11500"/>
          </a:p>
        </p:txBody>
      </p:sp>
      <p:sp>
        <p:nvSpPr>
          <p:cNvPr id="94" name="Google Shape;94;g241e59dbd59_0_785"/>
          <p:cNvSpPr txBox="1"/>
          <p:nvPr/>
        </p:nvSpPr>
        <p:spPr>
          <a:xfrm>
            <a:off x="1483500" y="3681075"/>
            <a:ext cx="92250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</a:rPr>
              <a:t>Yiren Kong, Ph.D. </a:t>
            </a:r>
            <a:r>
              <a:rPr lang="en-US" sz="2000" b="1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yiren.kong@stonybrook.edu</a:t>
            </a:r>
            <a:endParaRPr sz="2000" b="1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Center for Excellence in Learning and Teaching (CELT) </a:t>
            </a:r>
            <a:endParaRPr sz="22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What it looks like in SPSS</a:t>
            </a:r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/>
          </a:p>
        </p:txBody>
      </p:sp>
      <p:pic>
        <p:nvPicPr>
          <p:cNvPr id="164" name="Google Shape;1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950" y="1274725"/>
            <a:ext cx="11029351" cy="47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Data Analysis – quantitative analysis</a:t>
            </a:r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297895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2023 POD conference presentation</a:t>
            </a:r>
            <a:endParaRPr/>
          </a:p>
        </p:txBody>
      </p:sp>
      <p:pic>
        <p:nvPicPr>
          <p:cNvPr id="171" name="Google Shape;17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7305" y="1356867"/>
            <a:ext cx="7638084" cy="5141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Data Analysis – quantitative analysis (cont.)</a:t>
            </a:r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112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2023 AERA conference presentation</a:t>
            </a: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Comparing students’ perceptions towards ALCs and non-ALCs </a:t>
            </a: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Mann-Whitney U test</a:t>
            </a:r>
            <a:endParaRPr/>
          </a:p>
        </p:txBody>
      </p:sp>
      <p:pic>
        <p:nvPicPr>
          <p:cNvPr id="178" name="Google Shape;17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6264" y="3271815"/>
            <a:ext cx="6477904" cy="235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480" y="3271815"/>
            <a:ext cx="4210638" cy="203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Data Analysis – survey validation</a:t>
            </a:r>
            <a:endParaRPr/>
          </a:p>
        </p:txBody>
      </p:sp>
      <p:sp>
        <p:nvSpPr>
          <p:cNvPr id="185" name="Google Shape;185;p16"/>
          <p:cNvSpPr txBox="1">
            <a:spLocks noGrp="1"/>
          </p:cNvSpPr>
          <p:nvPr>
            <p:ph type="body" idx="1"/>
          </p:nvPr>
        </p:nvSpPr>
        <p:spPr>
          <a:xfrm>
            <a:off x="415600" y="1446325"/>
            <a:ext cx="11360700" cy="4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/>
              <a:t>(1) increases my excitement to learn, </a:t>
            </a:r>
            <a:endParaRPr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/>
              <a:t>(2) facilitates multiple types of learning activities, </a:t>
            </a:r>
            <a:endParaRPr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/>
              <a:t>(3) helps me develop confidence in working in small groups, </a:t>
            </a:r>
            <a:endParaRPr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/>
              <a:t>(4) promotes discussion among students, </a:t>
            </a:r>
            <a:endParaRPr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/>
              <a:t>(5) encourages my active participation, </a:t>
            </a:r>
            <a:endParaRPr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/>
              <a:t>(6) offers a physically comfortable learning environment, </a:t>
            </a:r>
            <a:endParaRPr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/>
              <a:t>(7) makes me want to attend class regularly, </a:t>
            </a:r>
            <a:endParaRPr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/>
              <a:t>(8) helps me develop connections with classmates, </a:t>
            </a:r>
            <a:endParaRPr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/>
              <a:t>(9) encourages me in the learning process, and </a:t>
            </a:r>
            <a:endParaRPr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/>
              <a:t>(10) helps me to develop connections with my instructor.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factors extracted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2025 AERA conference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Data Analysis – qualitative analysis</a:t>
            </a:r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/>
          </a:p>
        </p:txBody>
      </p:sp>
      <p:pic>
        <p:nvPicPr>
          <p:cNvPr id="192" name="Google Shape;1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" y="1485900"/>
            <a:ext cx="110871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Next Steps</a:t>
            </a:r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body" idx="1"/>
          </p:nvPr>
        </p:nvSpPr>
        <p:spPr>
          <a:xfrm>
            <a:off x="415600" y="1536626"/>
            <a:ext cx="11360700" cy="39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Collecting more data across existing and new ALCs on campus</a:t>
            </a: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Focus on learning outcomes</a:t>
            </a: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More closely look at active learning teaching strategies being enacted</a:t>
            </a: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…</a:t>
            </a:r>
            <a:endParaRPr/>
          </a:p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30b4e5727_3_246"/>
          <p:cNvSpPr txBox="1">
            <a:spLocks noGrp="1"/>
          </p:cNvSpPr>
          <p:nvPr>
            <p:ph type="title"/>
          </p:nvPr>
        </p:nvSpPr>
        <p:spPr>
          <a:xfrm>
            <a:off x="1312466" y="2048256"/>
            <a:ext cx="9567067" cy="45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/>
              <a:t>Thank You!</a:t>
            </a:r>
            <a:br>
              <a:rPr lang="en-US"/>
            </a:br>
            <a:br>
              <a:rPr lang="en-US"/>
            </a:br>
            <a:r>
              <a:rPr lang="en-US" sz="2000"/>
              <a:t>If you have any questions </a:t>
            </a:r>
            <a:br>
              <a:rPr lang="en-US" sz="2000"/>
            </a:br>
            <a:r>
              <a:rPr lang="en-US" sz="2000"/>
              <a:t>or want to collaborate on research projects</a:t>
            </a:r>
            <a:endParaRPr/>
          </a:p>
        </p:txBody>
      </p:sp>
      <p:sp>
        <p:nvSpPr>
          <p:cNvPr id="204" name="Google Shape;204;g2430b4e5727_3_246"/>
          <p:cNvSpPr txBox="1"/>
          <p:nvPr/>
        </p:nvSpPr>
        <p:spPr>
          <a:xfrm>
            <a:off x="2838250" y="3837736"/>
            <a:ext cx="6354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sng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yiren.kong@stonybrook.edu</a:t>
            </a:r>
            <a:endParaRPr sz="2700" b="1" i="0" u="sng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30b4e5727_3_240"/>
          <p:cNvSpPr txBox="1">
            <a:spLocks noGrp="1"/>
          </p:cNvSpPr>
          <p:nvPr>
            <p:ph type="title"/>
          </p:nvPr>
        </p:nvSpPr>
        <p:spPr>
          <a:xfrm>
            <a:off x="4679787" y="913075"/>
            <a:ext cx="2435264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3000" b="1">
                <a:latin typeface="Montserrat"/>
                <a:ea typeface="Montserrat"/>
                <a:cs typeface="Montserrat"/>
                <a:sym typeface="Montserrat"/>
              </a:rPr>
              <a:t>References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g2430b4e5727_3_240"/>
          <p:cNvSpPr txBox="1">
            <a:spLocks noGrp="1"/>
          </p:cNvSpPr>
          <p:nvPr>
            <p:ph type="body" idx="1"/>
          </p:nvPr>
        </p:nvSpPr>
        <p:spPr>
          <a:xfrm>
            <a:off x="694700" y="1676575"/>
            <a:ext cx="10638900" cy="4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Baepler, P., Walker, J. D., &amp; Driessen, M. (2014). It's not about seat time: Blending, flipping, and efficiency in active learning classrooms. </a:t>
            </a:r>
            <a:r>
              <a:rPr lang="en-US" i="1"/>
              <a:t>Computers &amp; Education, 78, </a:t>
            </a:r>
            <a:r>
              <a:rPr lang="en-US"/>
              <a:t>227-236.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http://dx.doi.org/10.1016/j.compedu.2014.06.006</a:t>
            </a:r>
            <a:endParaRPr u="sng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Talbert, R., &amp; Mor-Avi, A. (2019). A space for learning: An analysis of research on active learning spaces. </a:t>
            </a:r>
            <a:r>
              <a:rPr lang="en-US" i="1"/>
              <a:t>Heliyon, 5</a:t>
            </a:r>
            <a:r>
              <a:rPr lang="en-US"/>
              <a:t>(12), e02967.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http://dx.doi.org/10.1016/j.heliyon.2019.e02967</a:t>
            </a:r>
            <a:r>
              <a:rPr lang="en-US"/>
              <a:t>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Walker, J.D. &amp; Baepler, P. (2017). Measuring social relations in new classroom spaces: Development and validation of the social context and learning environments (SCALE) survey. </a:t>
            </a:r>
            <a:r>
              <a:rPr lang="en-US" i="1"/>
              <a:t>Journal of Learning Spaces,</a:t>
            </a:r>
            <a:r>
              <a:rPr lang="en-US"/>
              <a:t> 6(3), 34-41.</a:t>
            </a:r>
            <a:r>
              <a:rPr lang="en-US" u="sng">
                <a:solidFill>
                  <a:schemeClr val="hlink"/>
                </a:solidFill>
                <a:hlinkClick r:id="rId5"/>
              </a:rPr>
              <a:t> http://libjournal.uncg.edu/jls/article/view/1525</a:t>
            </a:r>
            <a:endParaRPr u="sng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Walker, J.D. &amp; Baepler, P. (2018). Social context matters: Predicting outcomes in formal learning environments. </a:t>
            </a:r>
            <a:r>
              <a:rPr lang="en-US" i="1"/>
              <a:t>Journal of Learning Spaces</a:t>
            </a:r>
            <a:r>
              <a:rPr lang="en-US"/>
              <a:t>, 7(2), 1-11.</a:t>
            </a:r>
            <a:r>
              <a:rPr lang="en-US" u="sng">
                <a:solidFill>
                  <a:schemeClr val="hlink"/>
                </a:solidFill>
                <a:hlinkClick r:id="rId6"/>
              </a:rPr>
              <a:t> http://libjournal.uncg.edu/jls/article/view/1639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</p:txBody>
      </p:sp>
      <p:cxnSp>
        <p:nvCxnSpPr>
          <p:cNvPr id="211" name="Google Shape;211;g2430b4e5727_3_240"/>
          <p:cNvCxnSpPr/>
          <p:nvPr/>
        </p:nvCxnSpPr>
        <p:spPr>
          <a:xfrm>
            <a:off x="4541869" y="1472343"/>
            <a:ext cx="27111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Background</a:t>
            </a:r>
            <a:endParaRPr/>
          </a:p>
        </p:txBody>
      </p:sp>
      <p:sp>
        <p:nvSpPr>
          <p:cNvPr id="100" name="Google Shape;100;p1"/>
          <p:cNvSpPr txBox="1">
            <a:spLocks noGrp="1"/>
          </p:cNvSpPr>
          <p:nvPr>
            <p:ph type="body" idx="1"/>
          </p:nvPr>
        </p:nvSpPr>
        <p:spPr>
          <a:xfrm>
            <a:off x="415600" y="1155251"/>
            <a:ext cx="11360700" cy="1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700"/>
              <a:t>Yiren Kong, Ph.D., Educational Research and Grant Development Specialist</a:t>
            </a:r>
            <a:endParaRPr sz="1700"/>
          </a:p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700"/>
          </a:p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700"/>
              <a:t>The research team at the Center of Excellence in Learning and Teaching (CELT) has been collaborating with stakeholders around campus to conduct rigorous research projects on a wide range of topics including active learning classrooms, virtual reality, TA training and more.</a:t>
            </a:r>
            <a:endParaRPr sz="1700"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786" y="2854968"/>
            <a:ext cx="3839595" cy="343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6239" y="3005820"/>
            <a:ext cx="4837099" cy="3036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fdcbbd749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Advertisement </a:t>
            </a:r>
            <a:endParaRPr b="1"/>
          </a:p>
        </p:txBody>
      </p:sp>
      <p:sp>
        <p:nvSpPr>
          <p:cNvPr id="108" name="Google Shape;108;g32fdcbbd749_0_0"/>
          <p:cNvSpPr txBox="1">
            <a:spLocks noGrp="1"/>
          </p:cNvSpPr>
          <p:nvPr>
            <p:ph type="body" idx="1"/>
          </p:nvPr>
        </p:nvSpPr>
        <p:spPr>
          <a:xfrm>
            <a:off x="429850" y="1536625"/>
            <a:ext cx="5016000" cy="4361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CELT’s educational journal 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International Journal of Transformative Teaching and Learning in Higher Education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/>
              <a:t>(IJTTL)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https://commons.library.stonybrook.edu/ijttl/</a:t>
            </a:r>
            <a:endParaRPr/>
          </a:p>
        </p:txBody>
      </p:sp>
      <p:pic>
        <p:nvPicPr>
          <p:cNvPr id="109" name="Google Shape;109;g32fdcbbd74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6499" y="765500"/>
            <a:ext cx="5288326" cy="578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Disclaimer</a:t>
            </a:r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1"/>
          </p:nvPr>
        </p:nvSpPr>
        <p:spPr>
          <a:xfrm>
            <a:off x="415600" y="1705376"/>
            <a:ext cx="113607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800" i="1"/>
              <a:t>The research journey I’m going to share is by no means exemplary. </a:t>
            </a:r>
            <a:endParaRPr/>
          </a:p>
        </p:txBody>
      </p:sp>
      <p:cxnSp>
        <p:nvCxnSpPr>
          <p:cNvPr id="116" name="Google Shape;116;p2"/>
          <p:cNvCxnSpPr/>
          <p:nvPr/>
        </p:nvCxnSpPr>
        <p:spPr>
          <a:xfrm rot="10800000" flipH="1">
            <a:off x="3326550" y="3495325"/>
            <a:ext cx="7400400" cy="120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2"/>
          <p:cNvSpPr/>
          <p:nvPr/>
        </p:nvSpPr>
        <p:spPr>
          <a:xfrm>
            <a:off x="3338613" y="4543904"/>
            <a:ext cx="7376275" cy="747975"/>
          </a:xfrm>
          <a:custGeom>
            <a:avLst/>
            <a:gdLst/>
            <a:ahLst/>
            <a:cxnLst/>
            <a:rect l="l" t="t" r="r" b="b"/>
            <a:pathLst>
              <a:path w="295051" h="29919" extrusionOk="0">
                <a:moveTo>
                  <a:pt x="0" y="13730"/>
                </a:moveTo>
                <a:cubicBezTo>
                  <a:pt x="5216" y="8516"/>
                  <a:pt x="14699" y="7057"/>
                  <a:pt x="21695" y="9391"/>
                </a:cubicBezTo>
                <a:cubicBezTo>
                  <a:pt x="24134" y="10205"/>
                  <a:pt x="19139" y="17389"/>
                  <a:pt x="21695" y="17105"/>
                </a:cubicBezTo>
                <a:cubicBezTo>
                  <a:pt x="37082" y="15396"/>
                  <a:pt x="52056" y="8248"/>
                  <a:pt x="67495" y="9391"/>
                </a:cubicBezTo>
                <a:cubicBezTo>
                  <a:pt x="69904" y="9569"/>
                  <a:pt x="67942" y="14393"/>
                  <a:pt x="67013" y="16623"/>
                </a:cubicBezTo>
                <a:cubicBezTo>
                  <a:pt x="65178" y="21026"/>
                  <a:pt x="59638" y="23401"/>
                  <a:pt x="54961" y="24337"/>
                </a:cubicBezTo>
                <a:cubicBezTo>
                  <a:pt x="50445" y="25240"/>
                  <a:pt x="49298" y="28298"/>
                  <a:pt x="45801" y="25301"/>
                </a:cubicBezTo>
                <a:cubicBezTo>
                  <a:pt x="40365" y="20642"/>
                  <a:pt x="44418" y="9439"/>
                  <a:pt x="49175" y="4088"/>
                </a:cubicBezTo>
                <a:cubicBezTo>
                  <a:pt x="54340" y="-1722"/>
                  <a:pt x="64616" y="134"/>
                  <a:pt x="72317" y="1196"/>
                </a:cubicBezTo>
                <a:cubicBezTo>
                  <a:pt x="74809" y="1540"/>
                  <a:pt x="75900" y="5439"/>
                  <a:pt x="75691" y="7945"/>
                </a:cubicBezTo>
                <a:cubicBezTo>
                  <a:pt x="75549" y="9644"/>
                  <a:pt x="73592" y="10781"/>
                  <a:pt x="75209" y="11320"/>
                </a:cubicBezTo>
                <a:cubicBezTo>
                  <a:pt x="89696" y="16149"/>
                  <a:pt x="107210" y="3819"/>
                  <a:pt x="121010" y="10356"/>
                </a:cubicBezTo>
                <a:cubicBezTo>
                  <a:pt x="122470" y="11047"/>
                  <a:pt x="121048" y="13624"/>
                  <a:pt x="121492" y="15177"/>
                </a:cubicBezTo>
                <a:cubicBezTo>
                  <a:pt x="122791" y="19724"/>
                  <a:pt x="123763" y="29827"/>
                  <a:pt x="119081" y="29158"/>
                </a:cubicBezTo>
                <a:cubicBezTo>
                  <a:pt x="115895" y="28703"/>
                  <a:pt x="118319" y="22484"/>
                  <a:pt x="119563" y="19516"/>
                </a:cubicBezTo>
                <a:cubicBezTo>
                  <a:pt x="124100" y="8696"/>
                  <a:pt x="140403" y="3028"/>
                  <a:pt x="151864" y="5535"/>
                </a:cubicBezTo>
                <a:cubicBezTo>
                  <a:pt x="159473" y="7199"/>
                  <a:pt x="165774" y="13987"/>
                  <a:pt x="173559" y="14213"/>
                </a:cubicBezTo>
                <a:cubicBezTo>
                  <a:pt x="186332" y="14584"/>
                  <a:pt x="186337" y="14350"/>
                  <a:pt x="199111" y="14695"/>
                </a:cubicBezTo>
                <a:cubicBezTo>
                  <a:pt x="205698" y="14873"/>
                  <a:pt x="223814" y="15284"/>
                  <a:pt x="218396" y="19034"/>
                </a:cubicBezTo>
                <a:cubicBezTo>
                  <a:pt x="209816" y="24974"/>
                  <a:pt x="197939" y="25229"/>
                  <a:pt x="187541" y="24337"/>
                </a:cubicBezTo>
                <a:cubicBezTo>
                  <a:pt x="185729" y="24182"/>
                  <a:pt x="182955" y="22146"/>
                  <a:pt x="183684" y="20480"/>
                </a:cubicBezTo>
                <a:cubicBezTo>
                  <a:pt x="186783" y="13398"/>
                  <a:pt x="197664" y="12776"/>
                  <a:pt x="205379" y="12284"/>
                </a:cubicBezTo>
                <a:cubicBezTo>
                  <a:pt x="219332" y="11393"/>
                  <a:pt x="219371" y="11740"/>
                  <a:pt x="233341" y="12284"/>
                </a:cubicBezTo>
                <a:cubicBezTo>
                  <a:pt x="242033" y="12623"/>
                  <a:pt x="258671" y="14843"/>
                  <a:pt x="256964" y="23373"/>
                </a:cubicBezTo>
                <a:cubicBezTo>
                  <a:pt x="254899" y="33693"/>
                  <a:pt x="235971" y="29169"/>
                  <a:pt x="225627" y="27229"/>
                </a:cubicBezTo>
                <a:cubicBezTo>
                  <a:pt x="224016" y="26927"/>
                  <a:pt x="223230" y="23204"/>
                  <a:pt x="224663" y="22408"/>
                </a:cubicBezTo>
                <a:cubicBezTo>
                  <a:pt x="235192" y="16558"/>
                  <a:pt x="247891" y="15588"/>
                  <a:pt x="259857" y="14213"/>
                </a:cubicBezTo>
                <a:cubicBezTo>
                  <a:pt x="266730" y="13423"/>
                  <a:pt x="276437" y="7714"/>
                  <a:pt x="280588" y="13248"/>
                </a:cubicBezTo>
                <a:cubicBezTo>
                  <a:pt x="282622" y="15960"/>
                  <a:pt x="282335" y="21339"/>
                  <a:pt x="279623" y="23373"/>
                </a:cubicBezTo>
                <a:cubicBezTo>
                  <a:pt x="275412" y="26531"/>
                  <a:pt x="268647" y="29558"/>
                  <a:pt x="264196" y="26747"/>
                </a:cubicBezTo>
                <a:cubicBezTo>
                  <a:pt x="260571" y="24457"/>
                  <a:pt x="260667" y="18453"/>
                  <a:pt x="261303" y="14213"/>
                </a:cubicBezTo>
                <a:cubicBezTo>
                  <a:pt x="262979" y="3047"/>
                  <a:pt x="283914" y="9464"/>
                  <a:pt x="295051" y="11320"/>
                </a:cubicBezTo>
              </a:path>
            </a:pathLst>
          </a:cu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Google Shape;118;p2"/>
          <p:cNvSpPr txBox="1"/>
          <p:nvPr/>
        </p:nvSpPr>
        <p:spPr>
          <a:xfrm>
            <a:off x="542375" y="3278325"/>
            <a:ext cx="2868600" cy="19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My plan                               A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What actually happened   A</a:t>
            </a:r>
            <a:endParaRPr sz="1500" b="1"/>
          </a:p>
        </p:txBody>
      </p:sp>
      <p:sp>
        <p:nvSpPr>
          <p:cNvPr id="119" name="Google Shape;119;p2"/>
          <p:cNvSpPr txBox="1"/>
          <p:nvPr/>
        </p:nvSpPr>
        <p:spPr>
          <a:xfrm>
            <a:off x="10799225" y="3278325"/>
            <a:ext cx="578700" cy="23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ALC and Active Learning</a:t>
            </a:r>
            <a:endParaRPr/>
          </a:p>
        </p:txBody>
      </p:sp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11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Active learning classrooms are defined as “… learning spaces specially designed to optimize the practice of active learning and amplify its positive effects in learners” (Talbert &amp; Mor-Avi, 2019, p. 1). Paired with active learning strategies, the active learning classrooms are designed to engage students actively and effectively in the learning process and improve their learning experience and performance.</a:t>
            </a:r>
            <a:endParaRPr/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2080" y="3145536"/>
            <a:ext cx="3795845" cy="284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8545" y="3145535"/>
            <a:ext cx="3795846" cy="284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2609088" y="6081753"/>
            <a:ext cx="67970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Javits 106                                                                                            Harriman 206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Fundamental question</a:t>
            </a:r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382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79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3600" b="1"/>
              <a:t>Does ALC work?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Data Collection</a:t>
            </a:r>
            <a:endParaRPr b="1"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11360700" cy="3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/>
              <a:t>Survey</a:t>
            </a:r>
            <a:endParaRPr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Demographic</a:t>
            </a:r>
            <a:endParaRPr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>
                <a:solidFill>
                  <a:schemeClr val="dk1"/>
                </a:solidFill>
              </a:rPr>
              <a:t>Perception</a:t>
            </a:r>
            <a:endParaRPr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Frequency of activities</a:t>
            </a:r>
            <a:endParaRPr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Open ended questions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Classroom Observation</a:t>
            </a:r>
            <a:endParaRPr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Video/audio recordings</a:t>
            </a:r>
            <a:endParaRPr/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</a:pPr>
            <a:r>
              <a:rPr lang="en-US"/>
              <a:t>Classroom notes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/>
              <a:t>Interview</a:t>
            </a:r>
            <a:endParaRPr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Informal</a:t>
            </a:r>
            <a:endParaRPr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Semi-structured</a:t>
            </a:r>
            <a:endParaRPr/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 r="15739"/>
          <a:stretch/>
        </p:blipFill>
        <p:spPr>
          <a:xfrm>
            <a:off x="4633523" y="801375"/>
            <a:ext cx="5240999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Data Collection Overview - survey</a:t>
            </a:r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/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9980" y="1246665"/>
            <a:ext cx="5291489" cy="4897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b="1"/>
              <a:t>Data Cleaning</a:t>
            </a:r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</p:txBody>
      </p:sp>
      <p:pic>
        <p:nvPicPr>
          <p:cNvPr id="155" name="Google Shape;15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4733" y="1233841"/>
            <a:ext cx="7059010" cy="46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2"/>
          <p:cNvPicPr preferRelativeResize="0"/>
          <p:nvPr/>
        </p:nvPicPr>
        <p:blipFill rotWithShape="1">
          <a:blip r:embed="rId4">
            <a:alphaModFix/>
          </a:blip>
          <a:srcRect t="15010" b="-8"/>
          <a:stretch/>
        </p:blipFill>
        <p:spPr>
          <a:xfrm>
            <a:off x="4548425" y="1996413"/>
            <a:ext cx="5868349" cy="397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9575" y="2243900"/>
            <a:ext cx="247650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ony Brook University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Widescreen</PresentationFormat>
  <Paragraphs>94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Verdana</vt:lpstr>
      <vt:lpstr>Georgia</vt:lpstr>
      <vt:lpstr>Calibri</vt:lpstr>
      <vt:lpstr>Arial</vt:lpstr>
      <vt:lpstr>Montserrat</vt:lpstr>
      <vt:lpstr>Times New Roman</vt:lpstr>
      <vt:lpstr>Stony Brook University</vt:lpstr>
      <vt:lpstr>PowerPoint Presentation</vt:lpstr>
      <vt:lpstr>Background</vt:lpstr>
      <vt:lpstr>Advertisement </vt:lpstr>
      <vt:lpstr>Disclaimer</vt:lpstr>
      <vt:lpstr>ALC and Active Learning</vt:lpstr>
      <vt:lpstr>Fundamental question</vt:lpstr>
      <vt:lpstr>Data Collection</vt:lpstr>
      <vt:lpstr>Data Collection Overview - survey</vt:lpstr>
      <vt:lpstr>Data Cleaning</vt:lpstr>
      <vt:lpstr>What it looks like in SPSS</vt:lpstr>
      <vt:lpstr>Data Analysis – quantitative analysis</vt:lpstr>
      <vt:lpstr>Data Analysis – quantitative analysis (cont.)</vt:lpstr>
      <vt:lpstr>Data Analysis – survey validation</vt:lpstr>
      <vt:lpstr>Data Analysis – qualitative analysis</vt:lpstr>
      <vt:lpstr>Next Steps</vt:lpstr>
      <vt:lpstr>Thank You!  If you have any questions  or want to collaborate on research projects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 Zhang</dc:creator>
  <cp:lastModifiedBy>Yiren Kong</cp:lastModifiedBy>
  <cp:revision>1</cp:revision>
  <dcterms:created xsi:type="dcterms:W3CDTF">2023-05-10T14:05:13Z</dcterms:created>
  <dcterms:modified xsi:type="dcterms:W3CDTF">2025-02-12T20:33:33Z</dcterms:modified>
</cp:coreProperties>
</file>