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4" r:id="rId1"/>
    <p:sldMasterId id="2147483978" r:id="rId2"/>
    <p:sldMasterId id="2147484578" r:id="rId3"/>
    <p:sldMasterId id="2147483989" r:id="rId4"/>
    <p:sldMasterId id="2147484019" r:id="rId5"/>
  </p:sldMasterIdLst>
  <p:notesMasterIdLst>
    <p:notesMasterId r:id="rId42"/>
  </p:notesMasterIdLst>
  <p:handoutMasterIdLst>
    <p:handoutMasterId r:id="rId43"/>
  </p:handoutMasterIdLst>
  <p:sldIdLst>
    <p:sldId id="290" r:id="rId6"/>
    <p:sldId id="292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287" r:id="rId41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6BB00"/>
    <a:srgbClr val="B60225"/>
    <a:srgbClr val="969EAD"/>
    <a:srgbClr val="C03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howGuides="1">
      <p:cViewPr varScale="1">
        <p:scale>
          <a:sx n="70" d="100"/>
          <a:sy n="70" d="100"/>
        </p:scale>
        <p:origin x="1368" y="72"/>
      </p:cViewPr>
      <p:guideLst>
        <p:guide orient="horz" pos="921"/>
        <p:guide pos="2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1369203849518812E-3"/>
                  <c:y val="0.1517342884222804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&lt; B
(n=29)</c:v>
                </c:pt>
                <c:pt idx="1">
                  <c:v>B
(n=110)</c:v>
                </c:pt>
                <c:pt idx="2">
                  <c:v>B+
(n=193)</c:v>
                </c:pt>
                <c:pt idx="3">
                  <c:v>A-
(n=322)</c:v>
                </c:pt>
                <c:pt idx="4">
                  <c:v>A or A+
(n=333)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24.1</c:v>
                </c:pt>
                <c:pt idx="1">
                  <c:v>36.4</c:v>
                </c:pt>
                <c:pt idx="2">
                  <c:v>42.5</c:v>
                </c:pt>
                <c:pt idx="3">
                  <c:v>41</c:v>
                </c:pt>
                <c:pt idx="4">
                  <c:v>64.900000000000006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0318368"/>
        <c:axId val="231656880"/>
      </c:barChart>
      <c:catAx>
        <c:axId val="23031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What was your average grade in high school?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656880"/>
        <c:crosses val="autoZero"/>
        <c:auto val="1"/>
        <c:lblAlgn val="ctr"/>
        <c:lblOffset val="100"/>
        <c:noMultiLvlLbl val="0"/>
      </c:catAx>
      <c:valAx>
        <c:axId val="231656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Graduated </a:t>
                </a:r>
                <a:r>
                  <a:rPr lang="en-US" dirty="0"/>
                  <a:t>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031836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29702537182854"/>
          <c:y val="6.3657407407407413E-2"/>
          <c:w val="0.80277704870224553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Beer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at all
(n=657, n=622)</c:v>
                </c:pt>
                <c:pt idx="1">
                  <c:v>Occasionally
(n=276, n=317)</c:v>
                </c:pt>
                <c:pt idx="2">
                  <c:v>Frequently
(n=44, n=29)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51.8</c:v>
                </c:pt>
                <c:pt idx="1">
                  <c:v>40.6</c:v>
                </c:pt>
                <c:pt idx="2">
                  <c:v>45.5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Wine/Liquor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at all
(n=657, n=622)</c:v>
                </c:pt>
                <c:pt idx="1">
                  <c:v>Occasionally
(n=276, n=317)</c:v>
                </c:pt>
                <c:pt idx="2">
                  <c:v>Frequently
(n=44, n=29)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52.3</c:v>
                </c:pt>
                <c:pt idx="1">
                  <c:v>41.3</c:v>
                </c:pt>
                <c:pt idx="2">
                  <c:v>44.8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4538544"/>
        <c:axId val="234539664"/>
      </c:barChart>
      <c:catAx>
        <c:axId val="234538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Indicate if you drank beer / wine or liquor in the past year</a:t>
                </a:r>
              </a:p>
            </c:rich>
          </c:tx>
          <c:layout>
            <c:manualLayout>
              <c:xMode val="edge"/>
              <c:yMode val="edge"/>
              <c:x val="0.20966462525517643"/>
              <c:y val="0.892419072615923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4539664"/>
        <c:crosses val="autoZero"/>
        <c:auto val="1"/>
        <c:lblAlgn val="ctr"/>
        <c:lblOffset val="100"/>
        <c:noMultiLvlLbl val="0"/>
      </c:catAx>
      <c:valAx>
        <c:axId val="2345396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45385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1636410032079324"/>
          <c:y val="4.3116251093613299E-2"/>
          <c:w val="0.29196923301254007"/>
          <c:h val="0.18460101341498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106056187421"/>
          <c:y val="6.3657407407407413E-2"/>
          <c:w val="0.80586346845533197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Disagree Strongly
(n=253)</c:v>
                </c:pt>
                <c:pt idx="1">
                  <c:v>Disagree Somewhat
(n=301)</c:v>
                </c:pt>
                <c:pt idx="2">
                  <c:v>Agree Somewhat
(n=302)</c:v>
                </c:pt>
                <c:pt idx="3">
                  <c:v>Agree Strongly
(n=132)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52.2</c:v>
                </c:pt>
                <c:pt idx="1">
                  <c:v>49.5</c:v>
                </c:pt>
                <c:pt idx="2">
                  <c:v>49.7</c:v>
                </c:pt>
                <c:pt idx="3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540416"/>
        <c:axId val="229366864"/>
      </c:barChart>
      <c:catAx>
        <c:axId val="232540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Marijuana should be legalized</a:t>
                </a:r>
              </a:p>
            </c:rich>
          </c:tx>
          <c:layout>
            <c:manualLayout>
              <c:xMode val="edge"/>
              <c:yMode val="edge"/>
              <c:x val="0.29762758821813939"/>
              <c:y val="0.910937499999999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6864"/>
        <c:crosses val="autoZero"/>
        <c:auto val="1"/>
        <c:lblAlgn val="ctr"/>
        <c:lblOffset val="100"/>
        <c:noMultiLvlLbl val="0"/>
      </c:catAx>
      <c:valAx>
        <c:axId val="2293668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1.8281082920190532E-2"/>
              <c:y val="2.569444444444444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540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106056187421"/>
          <c:y val="6.3657407407407413E-2"/>
          <c:w val="0.80586346845533197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 1 hr
(n=457)</c:v>
                </c:pt>
                <c:pt idx="1">
                  <c:v>1-2 hrs
(n=196)</c:v>
                </c:pt>
                <c:pt idx="2">
                  <c:v>3-5 hrs
(n=165)</c:v>
                </c:pt>
                <c:pt idx="3">
                  <c:v>6+ hrs
(n=149)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52.5</c:v>
                </c:pt>
                <c:pt idx="1">
                  <c:v>46.4</c:v>
                </c:pt>
                <c:pt idx="2">
                  <c:v>44.8</c:v>
                </c:pt>
                <c:pt idx="3">
                  <c:v>40.299999999999997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3631760"/>
        <c:axId val="233632320"/>
      </c:barChart>
      <c:catAx>
        <c:axId val="233631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Hours/week in past year playing video/ computer games</a:t>
                </a:r>
              </a:p>
            </c:rich>
          </c:tx>
          <c:layout>
            <c:manualLayout>
              <c:xMode val="edge"/>
              <c:yMode val="edge"/>
              <c:x val="0.20966462525517643"/>
              <c:y val="0.829918981481481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32320"/>
        <c:crosses val="autoZero"/>
        <c:auto val="1"/>
        <c:lblAlgn val="ctr"/>
        <c:lblOffset val="100"/>
        <c:noMultiLvlLbl val="0"/>
      </c:catAx>
      <c:valAx>
        <c:axId val="2336323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Graduated </a:t>
                </a:r>
                <a:r>
                  <a:rPr lang="en-US" dirty="0"/>
                  <a:t>in 4 Years</a:t>
                </a:r>
              </a:p>
            </c:rich>
          </c:tx>
          <c:layout>
            <c:manualLayout>
              <c:xMode val="edge"/>
              <c:yMode val="edge"/>
              <c:x val="1.6737873043647322E-2"/>
              <c:y val="2.569444444444444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317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75381549528532"/>
          <c:y val="6.3657407407407413E-2"/>
          <c:w val="0.80432025857878875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Lowest 10%
(n=103)</c:v>
                </c:pt>
                <c:pt idx="1">
                  <c:v>Below average
(n=147)</c:v>
                </c:pt>
                <c:pt idx="2">
                  <c:v>Average
(n=413)</c:v>
                </c:pt>
                <c:pt idx="3">
                  <c:v>Above average
(n=218)</c:v>
                </c:pt>
                <c:pt idx="4">
                  <c:v>Highest 10%
(n=106)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40.799999999999997</c:v>
                </c:pt>
                <c:pt idx="2">
                  <c:v>47.5</c:v>
                </c:pt>
                <c:pt idx="3">
                  <c:v>57.3</c:v>
                </c:pt>
                <c:pt idx="4">
                  <c:v>56.6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3634560"/>
        <c:axId val="233635120"/>
      </c:barChart>
      <c:catAx>
        <c:axId val="233634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Rate yourself on your spirituality compared to the average person your age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35120"/>
        <c:crosses val="autoZero"/>
        <c:auto val="1"/>
        <c:lblAlgn val="ctr"/>
        <c:lblOffset val="100"/>
        <c:noMultiLvlLbl val="0"/>
      </c:catAx>
      <c:valAx>
        <c:axId val="2336351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345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66739574219889"/>
          <c:y val="6.3657407407407413E-2"/>
          <c:w val="0.80740667833187518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One or both deceased
(n=29)</c:v>
                </c:pt>
                <c:pt idx="1">
                  <c:v>Both alive, living divorced or apart
(n=216)</c:v>
                </c:pt>
                <c:pt idx="2">
                  <c:v>Both alive, living with each other
(n=745)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41.4</c:v>
                </c:pt>
                <c:pt idx="1">
                  <c:v>39.4</c:v>
                </c:pt>
                <c:pt idx="2">
                  <c:v>50.7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3637360"/>
        <c:axId val="232361408"/>
      </c:barChart>
      <c:catAx>
        <c:axId val="233637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Are your parents alive? divorced?</a:t>
                </a:r>
              </a:p>
            </c:rich>
          </c:tx>
          <c:layout>
            <c:manualLayout>
              <c:xMode val="edge"/>
              <c:yMode val="edge"/>
              <c:x val="0.32694857587246046"/>
              <c:y val="0.917708333333333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1408"/>
        <c:crosses val="autoZero"/>
        <c:auto val="1"/>
        <c:lblAlgn val="ctr"/>
        <c:lblOffset val="100"/>
        <c:noMultiLvlLbl val="0"/>
      </c:catAx>
      <c:valAx>
        <c:axId val="2323614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373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8097598911251"/>
          <c:y val="6.3657407407407413E-2"/>
          <c:w val="0.81049309808496162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(n=376)</c:v>
                </c:pt>
                <c:pt idx="1">
                  <c:v>Somewhat important
(n=432)</c:v>
                </c:pt>
                <c:pt idx="2">
                  <c:v>Very important
(n=185)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41.5</c:v>
                </c:pt>
                <c:pt idx="1">
                  <c:v>50.5</c:v>
                </c:pt>
                <c:pt idx="2">
                  <c:v>54.6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363648"/>
        <c:axId val="232364208"/>
      </c:barChart>
      <c:catAx>
        <c:axId val="232363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you parents wanting you to attend SBU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4208"/>
        <c:crosses val="autoZero"/>
        <c:auto val="1"/>
        <c:lblAlgn val="ctr"/>
        <c:lblOffset val="100"/>
        <c:noMultiLvlLbl val="0"/>
      </c:catAx>
      <c:valAx>
        <c:axId val="2323642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36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8097598911248"/>
          <c:y val="6.3657407407407413E-2"/>
          <c:w val="0.81049309808496162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(n=350)</c:v>
                </c:pt>
                <c:pt idx="1">
                  <c:v>Somewhat important
(n=315)</c:v>
                </c:pt>
                <c:pt idx="2">
                  <c:v>Very important
(n=320)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41.4</c:v>
                </c:pt>
                <c:pt idx="1">
                  <c:v>49.8</c:v>
                </c:pt>
                <c:pt idx="2">
                  <c:v>53.1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366448"/>
        <c:axId val="232367008"/>
      </c:barChart>
      <c:catAx>
        <c:axId val="232366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SBU's offer of financial assistance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7008"/>
        <c:crosses val="autoZero"/>
        <c:auto val="1"/>
        <c:lblAlgn val="ctr"/>
        <c:lblOffset val="100"/>
        <c:noMultiLvlLbl val="0"/>
      </c:catAx>
      <c:valAx>
        <c:axId val="2323670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64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106056187421"/>
          <c:y val="6.3657407407407413E-2"/>
          <c:w val="0.80586346845533197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(n=704)</c:v>
                </c:pt>
                <c:pt idx="1">
                  <c:v>Somewhat important
(n=166)</c:v>
                </c:pt>
                <c:pt idx="2">
                  <c:v>Very important
(n=108)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45.3</c:v>
                </c:pt>
                <c:pt idx="1">
                  <c:v>52.4</c:v>
                </c:pt>
                <c:pt idx="2">
                  <c:v>56.5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369248"/>
        <c:axId val="232369808"/>
      </c:barChart>
      <c:catAx>
        <c:axId val="232369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not being offered aid from your 1st choice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9808"/>
        <c:crosses val="autoZero"/>
        <c:auto val="1"/>
        <c:lblAlgn val="ctr"/>
        <c:lblOffset val="100"/>
        <c:noMultiLvlLbl val="0"/>
      </c:catAx>
      <c:valAx>
        <c:axId val="2323698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Graduated </a:t>
                </a:r>
                <a:r>
                  <a:rPr lang="en-US" dirty="0"/>
                  <a:t>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692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12418586565567"/>
          <c:y val="6.3657407407407413E-2"/>
          <c:w val="0.8089498882084184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(n=630)</c:v>
                </c:pt>
                <c:pt idx="1">
                  <c:v>Somewhat important
(n=159)</c:v>
                </c:pt>
                <c:pt idx="2">
                  <c:v>Very important
(n=188)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43.7</c:v>
                </c:pt>
                <c:pt idx="1">
                  <c:v>52.2</c:v>
                </c:pt>
                <c:pt idx="2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372048"/>
        <c:axId val="232372608"/>
      </c:barChart>
      <c:catAx>
        <c:axId val="232372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not being able to afford your 1st choice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72608"/>
        <c:crosses val="autoZero"/>
        <c:auto val="1"/>
        <c:lblAlgn val="ctr"/>
        <c:lblOffset val="100"/>
        <c:noMultiLvlLbl val="0"/>
      </c:catAx>
      <c:valAx>
        <c:axId val="2323726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720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8097598911251"/>
          <c:y val="6.3657407407407413E-2"/>
          <c:w val="0.81049309808496162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(n=731)</c:v>
                </c:pt>
                <c:pt idx="1">
                  <c:v>Somewhat important
(n=147)</c:v>
                </c:pt>
                <c:pt idx="2">
                  <c:v>Very important
(n=94)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43.5</c:v>
                </c:pt>
                <c:pt idx="1">
                  <c:v>59.2</c:v>
                </c:pt>
                <c:pt idx="2">
                  <c:v>63.8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80116560"/>
        <c:axId val="180117120"/>
      </c:barChart>
      <c:catAx>
        <c:axId val="180116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admission through early action/decision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0117120"/>
        <c:crosses val="autoZero"/>
        <c:auto val="1"/>
        <c:lblAlgn val="ctr"/>
        <c:lblOffset val="100"/>
        <c:noMultiLvlLbl val="0"/>
      </c:catAx>
      <c:valAx>
        <c:axId val="1801171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01165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Not offered
(n=32)</c:v>
                </c:pt>
                <c:pt idx="1">
                  <c:v>None
(n=144)</c:v>
                </c:pt>
                <c:pt idx="2">
                  <c:v>1-4
(n=518)</c:v>
                </c:pt>
                <c:pt idx="3">
                  <c:v>5-9
(n=203)</c:v>
                </c:pt>
                <c:pt idx="4">
                  <c:v>10+
(n=15)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46.9</c:v>
                </c:pt>
                <c:pt idx="1">
                  <c:v>36.1</c:v>
                </c:pt>
                <c:pt idx="2">
                  <c:v>48.5</c:v>
                </c:pt>
                <c:pt idx="3">
                  <c:v>53.7</c:v>
                </c:pt>
                <c:pt idx="4">
                  <c:v>66.7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1659120"/>
        <c:axId val="231659680"/>
      </c:barChart>
      <c:catAx>
        <c:axId val="231659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many AP Exams did you take during high school?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659680"/>
        <c:crosses val="autoZero"/>
        <c:auto val="1"/>
        <c:lblAlgn val="ctr"/>
        <c:lblOffset val="100"/>
        <c:noMultiLvlLbl val="0"/>
      </c:catAx>
      <c:valAx>
        <c:axId val="2316596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6591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12418586565567"/>
          <c:y val="6.3657407407407413E-2"/>
          <c:w val="0.8089498882084184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important
(n=245)</c:v>
                </c:pt>
                <c:pt idx="1">
                  <c:v>Somewhat important
(n=458)</c:v>
                </c:pt>
                <c:pt idx="2">
                  <c:v>Very important
(n=283)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40.799999999999997</c:v>
                </c:pt>
                <c:pt idx="1">
                  <c:v>49.8</c:v>
                </c:pt>
                <c:pt idx="2">
                  <c:v>51.6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32374848"/>
        <c:axId val="232375408"/>
      </c:barChart>
      <c:catAx>
        <c:axId val="232374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important was admission through early action/decision in your decision to come here?</a:t>
                </a:r>
              </a:p>
            </c:rich>
          </c:tx>
          <c:layout>
            <c:manualLayout>
              <c:xMode val="edge"/>
              <c:yMode val="edge"/>
              <c:x val="0.18651647710702826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75408"/>
        <c:crosses val="autoZero"/>
        <c:auto val="1"/>
        <c:lblAlgn val="ctr"/>
        <c:lblOffset val="100"/>
        <c:noMultiLvlLbl val="0"/>
      </c:catAx>
      <c:valAx>
        <c:axId val="2323754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3748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90847671818801"/>
          <c:y val="3.4913331146106737E-2"/>
          <c:w val="0.8106223874793429"/>
          <c:h val="0.59156742125984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0.149109616506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College Residence Hall
(n=745)</c:v>
                </c:pt>
                <c:pt idx="1">
                  <c:v>Other Campus Housing
(n=15)</c:v>
                </c:pt>
                <c:pt idx="2">
                  <c:v>Family/ relatives
(n=206)</c:v>
                </c:pt>
                <c:pt idx="3">
                  <c:v>Private Home/Apt.
(n=19)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50.9</c:v>
                </c:pt>
                <c:pt idx="1">
                  <c:v>46.7</c:v>
                </c:pt>
                <c:pt idx="2">
                  <c:v>41.3</c:v>
                </c:pt>
                <c:pt idx="3">
                  <c:v>26.3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62704"/>
        <c:axId val="296063264"/>
      </c:barChart>
      <c:catAx>
        <c:axId val="296062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Where do you plan to live during the fall term?</a:t>
                </a:r>
              </a:p>
            </c:rich>
          </c:tx>
          <c:layout>
            <c:manualLayout>
              <c:xMode val="edge"/>
              <c:yMode val="edge"/>
              <c:x val="0.27129702537182854"/>
              <c:y val="0.883130468066491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3264"/>
        <c:crosses val="autoZero"/>
        <c:auto val="1"/>
        <c:lblAlgn val="ctr"/>
        <c:lblOffset val="100"/>
        <c:noMultiLvlLbl val="0"/>
      </c:catAx>
      <c:valAx>
        <c:axId val="2960632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1.5194663167104112E-2"/>
              <c:y val="8.333333333333333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27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36526684164479"/>
          <c:y val="7.3107775590551191E-2"/>
          <c:w val="0.81679522698551565"/>
          <c:h val="0.58977389545056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important
(n=270)</c:v>
                </c:pt>
                <c:pt idx="1">
                  <c:v>Somewhat important
(n=491)</c:v>
                </c:pt>
                <c:pt idx="2">
                  <c:v>Very important
(n=182)</c:v>
                </c:pt>
                <c:pt idx="3">
                  <c:v>Essential
(n=40)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41.1</c:v>
                </c:pt>
                <c:pt idx="1">
                  <c:v>47.9</c:v>
                </c:pt>
                <c:pt idx="2">
                  <c:v>57.1</c:v>
                </c:pt>
                <c:pt idx="3">
                  <c:v>57.5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65504"/>
        <c:axId val="296066064"/>
      </c:barChart>
      <c:catAx>
        <c:axId val="296065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Indicate the importance to you personally in participating in a community action program</a:t>
                </a:r>
              </a:p>
            </c:rich>
          </c:tx>
          <c:layout>
            <c:manualLayout>
              <c:xMode val="edge"/>
              <c:yMode val="edge"/>
              <c:x val="0.20648221055701374"/>
              <c:y val="0.85885416666666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6064"/>
        <c:crosses val="autoZero"/>
        <c:auto val="1"/>
        <c:lblAlgn val="ctr"/>
        <c:lblOffset val="100"/>
        <c:noMultiLvlLbl val="0"/>
      </c:catAx>
      <c:valAx>
        <c:axId val="296066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02673276955E-2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3563721201517"/>
          <c:y val="5.2274442257217849E-2"/>
          <c:w val="0.85228905414600953"/>
          <c:h val="0.5906706583552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chance
(n=49)</c:v>
                </c:pt>
                <c:pt idx="1">
                  <c:v>Very little chance
(n=225)</c:v>
                </c:pt>
                <c:pt idx="2">
                  <c:v>Some chance
(n=444)</c:v>
                </c:pt>
                <c:pt idx="3">
                  <c:v>Very good chance
(n=266)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42.9</c:v>
                </c:pt>
                <c:pt idx="1">
                  <c:v>37.799999999999997</c:v>
                </c:pt>
                <c:pt idx="2">
                  <c:v>48.9</c:v>
                </c:pt>
                <c:pt idx="3">
                  <c:v>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68304"/>
        <c:axId val="296068864"/>
      </c:barChart>
      <c:catAx>
        <c:axId val="296068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Best guess as to chances you will participate in volunteer work or community service?</a:t>
                </a:r>
              </a:p>
            </c:rich>
          </c:tx>
          <c:layout>
            <c:manualLayout>
              <c:xMode val="edge"/>
              <c:yMode val="edge"/>
              <c:x val="0.20648221055701374"/>
              <c:y val="0.85885416666666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8864"/>
        <c:crosses val="autoZero"/>
        <c:auto val="1"/>
        <c:lblAlgn val="ctr"/>
        <c:lblOffset val="100"/>
        <c:noMultiLvlLbl val="0"/>
      </c:catAx>
      <c:valAx>
        <c:axId val="2960688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683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0033902012247832E-3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chance
(n=13)</c:v>
                </c:pt>
                <c:pt idx="1">
                  <c:v>Very little chance
(n=113)</c:v>
                </c:pt>
                <c:pt idx="2">
                  <c:v>Some chance
(n=413)</c:v>
                </c:pt>
                <c:pt idx="3">
                  <c:v>Very good chance
(n=448)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7.7</c:v>
                </c:pt>
                <c:pt idx="1">
                  <c:v>39.799999999999997</c:v>
                </c:pt>
                <c:pt idx="2">
                  <c:v>46.2</c:v>
                </c:pt>
                <c:pt idx="3">
                  <c:v>53.3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71104"/>
        <c:axId val="296071664"/>
      </c:barChart>
      <c:catAx>
        <c:axId val="29607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Best guess as to chances you will participate in student clubs/groups?</a:t>
                </a:r>
              </a:p>
            </c:rich>
          </c:tx>
          <c:layout>
            <c:manualLayout>
              <c:xMode val="edge"/>
              <c:yMode val="edge"/>
              <c:x val="0.20648221055701374"/>
              <c:y val="0.85885416666666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71664"/>
        <c:crosses val="autoZero"/>
        <c:auto val="1"/>
        <c:lblAlgn val="ctr"/>
        <c:lblOffset val="100"/>
        <c:noMultiLvlLbl val="0"/>
      </c:catAx>
      <c:valAx>
        <c:axId val="2960716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02673276955E-2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711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10600758238555"/>
          <c:y val="7.3107775590551177E-2"/>
          <c:w val="0.85691868377563918"/>
          <c:h val="0.58977389545056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Disagree strongly
(n=248)</c:v>
                </c:pt>
                <c:pt idx="1">
                  <c:v>Disagree somewhat
(n=399)</c:v>
                </c:pt>
                <c:pt idx="2">
                  <c:v>Agree somewhat
(n=281)</c:v>
                </c:pt>
                <c:pt idx="3">
                  <c:v>Agree strongly
(n=53)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40.299999999999997</c:v>
                </c:pt>
                <c:pt idx="1">
                  <c:v>49.9</c:v>
                </c:pt>
                <c:pt idx="2">
                  <c:v>51.6</c:v>
                </c:pt>
                <c:pt idx="3">
                  <c:v>54.7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73904"/>
        <c:axId val="296074464"/>
      </c:barChart>
      <c:catAx>
        <c:axId val="296073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View that colleges have the right to ban extreme speakers from campus</a:t>
                </a:r>
              </a:p>
            </c:rich>
          </c:tx>
          <c:layout>
            <c:manualLayout>
              <c:xMode val="edge"/>
              <c:yMode val="edge"/>
              <c:x val="0.20648221055701374"/>
              <c:y val="0.85885416666666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74464"/>
        <c:crosses val="autoZero"/>
        <c:auto val="1"/>
        <c:lblAlgn val="ctr"/>
        <c:lblOffset val="100"/>
        <c:noMultiLvlLbl val="0"/>
      </c:catAx>
      <c:valAx>
        <c:axId val="2960744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739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10600758238555"/>
          <c:y val="7.3107775590551177E-2"/>
          <c:w val="0.85691868377563918"/>
          <c:h val="0.58977389545056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important
(n=82)</c:v>
                </c:pt>
                <c:pt idx="1">
                  <c:v>Somewhat important
(n=368)</c:v>
                </c:pt>
                <c:pt idx="2">
                  <c:v>Very somewhat
(n=375)</c:v>
                </c:pt>
                <c:pt idx="3">
                  <c:v>Essential
(n=160)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34.1</c:v>
                </c:pt>
                <c:pt idx="1">
                  <c:v>49.7</c:v>
                </c:pt>
                <c:pt idx="2">
                  <c:v>46.9</c:v>
                </c:pt>
                <c:pt idx="3">
                  <c:v>53.8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77824"/>
        <c:axId val="236400416"/>
      </c:barChart>
      <c:catAx>
        <c:axId val="296077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View that colleges have the right to ban extreme speakers from campus</a:t>
                </a:r>
              </a:p>
            </c:rich>
          </c:tx>
          <c:layout>
            <c:manualLayout>
              <c:xMode val="edge"/>
              <c:yMode val="edge"/>
              <c:x val="0.20648221055701374"/>
              <c:y val="0.85885416666666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6400416"/>
        <c:crosses val="autoZero"/>
        <c:auto val="1"/>
        <c:lblAlgn val="ctr"/>
        <c:lblOffset val="100"/>
        <c:noMultiLvlLbl val="0"/>
      </c:catAx>
      <c:valAx>
        <c:axId val="2364004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60778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Frequently
(n=19)</c:v>
                </c:pt>
                <c:pt idx="1">
                  <c:v>Occasionally
(n=245)</c:v>
                </c:pt>
                <c:pt idx="2">
                  <c:v>Not at all
(n=712)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36.799999999999997</c:v>
                </c:pt>
                <c:pt idx="1">
                  <c:v>38.799999999999997</c:v>
                </c:pt>
                <c:pt idx="2">
                  <c:v>51.5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661920"/>
        <c:axId val="231662480"/>
      </c:barChart>
      <c:catAx>
        <c:axId val="231661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often did you skip class/school in the past year?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662480"/>
        <c:crosses val="autoZero"/>
        <c:auto val="1"/>
        <c:lblAlgn val="ctr"/>
        <c:lblOffset val="100"/>
        <c:noMultiLvlLbl val="0"/>
      </c:catAx>
      <c:valAx>
        <c:axId val="2316624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6619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Frequently
(n=702)</c:v>
                </c:pt>
                <c:pt idx="1">
                  <c:v>Occasionally
(n=245)</c:v>
                </c:pt>
                <c:pt idx="2">
                  <c:v>Not at all
(n=38)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52.4</c:v>
                </c:pt>
                <c:pt idx="1">
                  <c:v>36.700000000000003</c:v>
                </c:pt>
                <c:pt idx="2">
                  <c:v>39.5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070416"/>
        <c:axId val="231070976"/>
      </c:barChart>
      <c:catAx>
        <c:axId val="231070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often did you take notes in class in the past year?</a:t>
                </a:r>
              </a:p>
            </c:rich>
          </c:tx>
          <c:layout>
            <c:manualLayout>
              <c:xMode val="edge"/>
              <c:yMode val="edge"/>
              <c:x val="0.21574146981627296"/>
              <c:y val="0.864641203703703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0976"/>
        <c:crosses val="autoZero"/>
        <c:auto val="1"/>
        <c:lblAlgn val="ctr"/>
        <c:lblOffset val="100"/>
        <c:noMultiLvlLbl val="0"/>
      </c:catAx>
      <c:valAx>
        <c:axId val="2310709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0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Frequently
(n=571)</c:v>
                </c:pt>
                <c:pt idx="1">
                  <c:v>Occasionally
(n=389)</c:v>
                </c:pt>
                <c:pt idx="2">
                  <c:v>Not at all
(n=28)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51.7</c:v>
                </c:pt>
                <c:pt idx="1">
                  <c:v>43.4</c:v>
                </c:pt>
                <c:pt idx="2">
                  <c:v>35.700000000000003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073216"/>
        <c:axId val="231073776"/>
      </c:barChart>
      <c:catAx>
        <c:axId val="231073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often did work with other students on class assignments in the past year?</a:t>
                </a:r>
              </a:p>
            </c:rich>
          </c:tx>
          <c:layout>
            <c:manualLayout>
              <c:xMode val="edge"/>
              <c:yMode val="edge"/>
              <c:x val="0.22464129483814524"/>
              <c:y val="0.853067129629629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3776"/>
        <c:crosses val="autoZero"/>
        <c:auto val="1"/>
        <c:lblAlgn val="ctr"/>
        <c:lblOffset val="100"/>
        <c:noMultiLvlLbl val="0"/>
      </c:catAx>
      <c:valAx>
        <c:axId val="2310737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32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Frequently
(n=141)</c:v>
                </c:pt>
                <c:pt idx="1">
                  <c:v>Occasionally
(n=438)</c:v>
                </c:pt>
                <c:pt idx="2">
                  <c:v>Not at all
(n=395)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53.2</c:v>
                </c:pt>
                <c:pt idx="1">
                  <c:v>52.7</c:v>
                </c:pt>
                <c:pt idx="2">
                  <c:v>41.5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076016"/>
        <c:axId val="231076576"/>
      </c:barChart>
      <c:catAx>
        <c:axId val="231076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How often did you perform community service as part of a class in the past year?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6576"/>
        <c:crosses val="autoZero"/>
        <c:auto val="1"/>
        <c:lblAlgn val="ctr"/>
        <c:lblOffset val="100"/>
        <c:noMultiLvlLbl val="0"/>
      </c:catAx>
      <c:valAx>
        <c:axId val="2310765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10760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14887722368037"/>
          <c:y val="6.7651280816813875E-2"/>
          <c:w val="0.85215976475162825"/>
          <c:h val="0.593622251143615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Average and Below
(n=250)</c:v>
                </c:pt>
                <c:pt idx="1">
                  <c:v>Above Average
(n=425)</c:v>
                </c:pt>
                <c:pt idx="2">
                  <c:v>Highest 10%
(n=317)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</c:v>
                </c:pt>
                <c:pt idx="1">
                  <c:v>46.6</c:v>
                </c:pt>
                <c:pt idx="2">
                  <c:v>54.9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9360144"/>
        <c:axId val="229360704"/>
      </c:barChart>
      <c:catAx>
        <c:axId val="229360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Rate yourself on your drive to achive compared to the average person your age</a:t>
                </a:r>
              </a:p>
            </c:rich>
          </c:tx>
          <c:layout>
            <c:manualLayout>
              <c:xMode val="edge"/>
              <c:yMode val="edge"/>
              <c:x val="0.20966462525517643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0704"/>
        <c:crosses val="autoZero"/>
        <c:auto val="1"/>
        <c:lblAlgn val="ctr"/>
        <c:lblOffset val="100"/>
        <c:noMultiLvlLbl val="0"/>
      </c:catAx>
      <c:valAx>
        <c:axId val="2293607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1.9824292796733742E-2"/>
              <c:y val="3.767667539618502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0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86492660639643"/>
          <c:y val="6.3657407407407413E-2"/>
          <c:w val="0.83209803635656654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7193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Average and Below
(n=358)</c:v>
                </c:pt>
                <c:pt idx="1">
                  <c:v>Above Average
(n=437)</c:v>
                </c:pt>
                <c:pt idx="2">
                  <c:v>Highest 10%
(n=194)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41.1</c:v>
                </c:pt>
                <c:pt idx="1">
                  <c:v>51.5</c:v>
                </c:pt>
                <c:pt idx="2">
                  <c:v>52.6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9362944"/>
        <c:axId val="229363504"/>
      </c:barChart>
      <c:catAx>
        <c:axId val="229362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Rate yourself on intellectual self-confidence compared to the average person your age</a:t>
                </a:r>
              </a:p>
            </c:rich>
          </c:tx>
          <c:layout>
            <c:manualLayout>
              <c:xMode val="edge"/>
              <c:yMode val="edge"/>
              <c:x val="0.20966462525517643"/>
              <c:y val="0.876215277777777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3504"/>
        <c:crosses val="autoZero"/>
        <c:auto val="1"/>
        <c:lblAlgn val="ctr"/>
        <c:lblOffset val="100"/>
        <c:noMultiLvlLbl val="0"/>
      </c:catAx>
      <c:valAx>
        <c:axId val="2293635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29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1060561874208"/>
          <c:y val="6.3657407407407413E-2"/>
          <c:w val="0.80586346845533197"/>
          <c:h val="0.59466590113735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at all
(n=886)</c:v>
                </c:pt>
                <c:pt idx="1">
                  <c:v>Occasionally
(n=67)</c:v>
                </c:pt>
                <c:pt idx="2">
                  <c:v>Frequently
(n=30)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50.1</c:v>
                </c:pt>
                <c:pt idx="1">
                  <c:v>29.9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9365744"/>
        <c:axId val="229366304"/>
      </c:barChart>
      <c:catAx>
        <c:axId val="229365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Indicate if you smoked cigarettes in the past year</a:t>
                </a:r>
              </a:p>
            </c:rich>
          </c:tx>
          <c:layout>
            <c:manualLayout>
              <c:xMode val="edge"/>
              <c:yMode val="edge"/>
              <c:x val="0.20966462525517643"/>
              <c:y val="0.882002405949256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6304"/>
        <c:crosses val="autoZero"/>
        <c:auto val="1"/>
        <c:lblAlgn val="ctr"/>
        <c:lblOffset val="100"/>
        <c:noMultiLvlLbl val="0"/>
      </c:catAx>
      <c:valAx>
        <c:axId val="2293663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Pct </a:t>
                </a:r>
                <a:r>
                  <a:rPr lang="en-US" dirty="0"/>
                  <a:t>Graduated in 4 Years</a:t>
                </a:r>
              </a:p>
            </c:rich>
          </c:tx>
          <c:layout>
            <c:manualLayout>
              <c:xMode val="edge"/>
              <c:yMode val="edge"/>
              <c:x val="2.1367521367521368E-2"/>
              <c:y val="2.22222222222222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93657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377CAF-2816-7F40-B848-406DD27D5DEB}" type="datetime1">
              <a:rPr lang="en-US"/>
              <a:pPr>
                <a:defRPr/>
              </a:pPr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5E4603-4871-0F40-9F04-AA53B8A0D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0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A8101-327C-4B7B-9F91-CA18ACB5FC3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AE02C-9641-4404-8E72-F934BB55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0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8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178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047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2163536"/>
            <a:ext cx="8229600" cy="4008664"/>
          </a:xfrm>
        </p:spPr>
        <p:txBody>
          <a:bodyPr tIns="0" rIns="0" bIns="0"/>
          <a:lstStyle>
            <a:lvl1pPr>
              <a:buFontTx/>
              <a:buNone/>
              <a:defRPr sz="2800">
                <a:solidFill>
                  <a:schemeClr val="tx1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57200" y="1175248"/>
            <a:ext cx="8229600" cy="797788"/>
          </a:xfrm>
          <a:prstGeom prst="rect">
            <a:avLst/>
          </a:prstGeom>
        </p:spPr>
        <p:txBody>
          <a:bodyPr rIns="0">
            <a:noAutofit/>
          </a:bodyPr>
          <a:lstStyle>
            <a:lvl1pPr algn="l">
              <a:buFontTx/>
              <a:buNone/>
              <a:defRPr sz="3200" cap="all">
                <a:solidFill>
                  <a:srgbClr val="B60225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140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332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114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79500"/>
            <a:ext cx="8229600" cy="51992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92200"/>
            <a:ext cx="8229600" cy="5186519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75851"/>
            <a:ext cx="8229600" cy="4796349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5275716" cy="47418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79891"/>
            <a:ext cx="4051301" cy="4792309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80975" y="195263"/>
            <a:ext cx="8767762" cy="53327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3949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312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65100"/>
            <a:ext cx="82296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693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9699"/>
            <a:ext cx="8229600" cy="5435601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45651"/>
            <a:ext cx="8229600" cy="4516949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81561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45193" y="38227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45193" y="20193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45193" y="2159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BC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41719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Picture Placeholder 1"/>
          <p:cNvSpPr>
            <a:spLocks noGrp="1"/>
          </p:cNvSpPr>
          <p:nvPr>
            <p:ph type="pic" idx="23"/>
          </p:nvPr>
        </p:nvSpPr>
        <p:spPr>
          <a:xfrm>
            <a:off x="5245100" y="215900"/>
            <a:ext cx="3683000" cy="5257800"/>
          </a:xfrm>
          <a:prstGeom prst="rect">
            <a:avLst/>
          </a:prstGeom>
          <a:solidFill>
            <a:srgbClr val="D9D9D9"/>
          </a:solidFill>
        </p:spPr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 Children'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b_childrens_horizstack_3c_CMYK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98" y="2235200"/>
            <a:ext cx="6076002" cy="238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2163536"/>
            <a:ext cx="8229600" cy="4008664"/>
          </a:xfrm>
        </p:spPr>
        <p:txBody>
          <a:bodyPr tIns="0" rIns="0" bIns="0"/>
          <a:lstStyle>
            <a:lvl1pPr>
              <a:buFontTx/>
              <a:buNone/>
              <a:defRPr sz="2800">
                <a:solidFill>
                  <a:schemeClr val="tx1"/>
                </a:solidFill>
              </a:defRPr>
            </a:lvl1pPr>
            <a:lvl2pPr marL="4572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914400" indent="-230188">
              <a:defRPr/>
            </a:lvl3pPr>
            <a:lvl4pPr marL="1371600" indent="-230188">
              <a:defRPr/>
            </a:lvl4pPr>
            <a:lvl5pPr marL="1828800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57200" y="1175248"/>
            <a:ext cx="8229600" cy="797788"/>
          </a:xfrm>
          <a:prstGeom prst="rect">
            <a:avLst/>
          </a:prstGeom>
        </p:spPr>
        <p:txBody>
          <a:bodyPr rIns="0">
            <a:noAutofit/>
          </a:bodyPr>
          <a:lstStyle>
            <a:lvl1pPr algn="l">
              <a:buFontTx/>
              <a:buNone/>
              <a:defRPr sz="3200" cap="all">
                <a:solidFill>
                  <a:srgbClr val="B60225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6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2"/>
          <p:cNvSpPr txBox="1">
            <a:spLocks/>
          </p:cNvSpPr>
          <p:nvPr userDrawn="1"/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 baseline="0">
                <a:solidFill>
                  <a:srgbClr val="FFFFFF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Office of Institutional Research, Planning &amp; Effectiveness                                     Source: CIRP Freshman Survey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56" r:id="rId2"/>
    <p:sldLayoutId id="2147484557" r:id="rId3"/>
    <p:sldLayoutId id="2147484558" r:id="rId4"/>
    <p:sldLayoutId id="2147484559" r:id="rId5"/>
    <p:sldLayoutId id="21474845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95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9" r:id="rId1"/>
    <p:sldLayoutId id="2147484580" r:id="rId2"/>
    <p:sldLayoutId id="2147484581" r:id="rId3"/>
    <p:sldLayoutId id="2147484582" r:id="rId4"/>
    <p:sldLayoutId id="2147484583" r:id="rId5"/>
    <p:sldLayoutId id="2147484584" r:id="rId6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98450"/>
            <a:ext cx="345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2"/>
          <p:cNvSpPr txBox="1">
            <a:spLocks/>
          </p:cNvSpPr>
          <p:nvPr userDrawn="1"/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 baseline="0">
                <a:solidFill>
                  <a:srgbClr val="FFFFFF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Click to edit Master text styles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1" r:id="rId2"/>
    <p:sldLayoutId id="2147484562" r:id="rId3"/>
    <p:sldLayoutId id="2147484563" r:id="rId4"/>
    <p:sldLayoutId id="2147484564" r:id="rId5"/>
    <p:sldLayoutId id="2147484565" r:id="rId6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olidFooterArt_CH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92775"/>
            <a:ext cx="87995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5876925"/>
            <a:ext cx="3222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7" r:id="rId6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C03137"/>
          </a:solidFill>
          <a:latin typeface="Helvetica"/>
          <a:ea typeface="ＭＳ Ｐゴシック" pitchFamily="-112" charset="-128"/>
          <a:cs typeface="Helvetica"/>
        </a:defRPr>
      </a:lvl1pPr>
      <a:lvl2pPr marL="107950" indent="-107950" algn="l" defTabSz="576263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15938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373188" indent="-231775"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477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480457"/>
            <a:ext cx="8229600" cy="4798260"/>
          </a:xfrm>
        </p:spPr>
        <p:txBody>
          <a:bodyPr/>
          <a:lstStyle/>
          <a:p>
            <a:r>
              <a:rPr lang="en-US" dirty="0" smtClean="0"/>
              <a:t>Four-Year Graduation Rates of Full-Time Freshmen by Responses to the CIRP Freshman Survey (2009)</a:t>
            </a:r>
            <a:endParaRPr lang="en-US" dirty="0"/>
          </a:p>
          <a:p>
            <a:pPr algn="l"/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Dr</a:t>
            </a:r>
            <a:r>
              <a:rPr lang="en-US" sz="1600" dirty="0"/>
              <a:t>. Braden J. Hosch</a:t>
            </a:r>
            <a:br>
              <a:rPr lang="en-US" sz="1600" dirty="0"/>
            </a:br>
            <a:r>
              <a:rPr lang="en-US" sz="1600" dirty="0"/>
              <a:t>Asst. Vice President for Institutional Research, Planning &amp; </a:t>
            </a:r>
            <a:r>
              <a:rPr lang="en-US" sz="1600" dirty="0" smtClean="0"/>
              <a:t>Effectiveness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/>
              <a:t>	</a:t>
            </a:r>
            <a:r>
              <a:rPr lang="en-US" sz="1600" dirty="0" smtClean="0"/>
              <a:t>March 13, </a:t>
            </a:r>
            <a:r>
              <a:rPr lang="en-US" sz="1600" dirty="0"/>
              <a:t>2014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Working with Other Students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93275112"/>
              </p:ext>
            </p:extLst>
          </p:nvPr>
        </p:nvGraphicFramePr>
        <p:xfrm>
          <a:off x="441267" y="2247900"/>
          <a:ext cx="822960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1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Community Service in Class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48346712"/>
              </p:ext>
            </p:extLst>
          </p:nvPr>
        </p:nvGraphicFramePr>
        <p:xfrm>
          <a:off x="446088" y="2247900"/>
          <a:ext cx="822960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80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Self-Rated Drive to Achieve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641217672"/>
              </p:ext>
            </p:extLst>
          </p:nvPr>
        </p:nvGraphicFramePr>
        <p:xfrm>
          <a:off x="457200" y="2171700"/>
          <a:ext cx="8229600" cy="3954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59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Self-Rated Self-Confidence (Intellectual)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35845227"/>
              </p:ext>
            </p:extLst>
          </p:nvPr>
        </p:nvGraphicFramePr>
        <p:xfrm>
          <a:off x="457200" y="2209800"/>
          <a:ext cx="8229600" cy="392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91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2221725"/>
            <a:ext cx="8229600" cy="4008664"/>
          </a:xfrm>
        </p:spPr>
        <p:txBody>
          <a:bodyPr/>
          <a:lstStyle/>
          <a:p>
            <a:r>
              <a:rPr lang="en-US" dirty="0" smtClean="0"/>
              <a:t>Significant factors included: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Social Experience in High School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493021"/>
              </p:ext>
            </p:extLst>
          </p:nvPr>
        </p:nvGraphicFramePr>
        <p:xfrm>
          <a:off x="551409" y="2768599"/>
          <a:ext cx="7902634" cy="24578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1317"/>
                <a:gridCol w="3951317"/>
              </a:tblGrid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Smoking cigarettes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Time spent playing video games</a:t>
                      </a:r>
                    </a:p>
                  </a:txBody>
                  <a:tcPr/>
                </a:tc>
              </a:tr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Drinking</a:t>
                      </a:r>
                      <a:r>
                        <a:rPr lang="en-US" sz="2400" b="0" baseline="0" dirty="0" smtClean="0"/>
                        <a:t> alcohol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Spirituality</a:t>
                      </a:r>
                      <a:endParaRPr lang="en-US" sz="2400" b="0" dirty="0"/>
                    </a:p>
                  </a:txBody>
                  <a:tcPr/>
                </a:tc>
              </a:tr>
              <a:tr h="6757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Views on marijuana legalization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Parents status</a:t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(alive, married)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2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Smoking Cigarettes in Past Year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83105625"/>
              </p:ext>
            </p:extLst>
          </p:nvPr>
        </p:nvGraphicFramePr>
        <p:xfrm>
          <a:off x="444010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Drinking Alcohol in Past Year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48684005"/>
              </p:ext>
            </p:extLst>
          </p:nvPr>
        </p:nvGraphicFramePr>
        <p:xfrm>
          <a:off x="439161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View on Marijuana Legalization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507713349"/>
              </p:ext>
            </p:extLst>
          </p:nvPr>
        </p:nvGraphicFramePr>
        <p:xfrm>
          <a:off x="462742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7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Time Spent Playing Video Games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41876761"/>
              </p:ext>
            </p:extLst>
          </p:nvPr>
        </p:nvGraphicFramePr>
        <p:xfrm>
          <a:off x="457200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57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Self-Rated Spirituality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05513315"/>
              </p:ext>
            </p:extLst>
          </p:nvPr>
        </p:nvGraphicFramePr>
        <p:xfrm>
          <a:off x="445395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06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973036"/>
            <a:ext cx="8229600" cy="4008664"/>
          </a:xfrm>
        </p:spPr>
        <p:txBody>
          <a:bodyPr/>
          <a:lstStyle/>
          <a:p>
            <a:r>
              <a:rPr lang="en-US" dirty="0" smtClean="0"/>
              <a:t>Inputs significantly influence graduation rates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Responses to 2009 CIRP Freshman Survey confirm this, with items falling into four broad areas:</a:t>
            </a:r>
            <a:br>
              <a:rPr lang="en-US" dirty="0" smtClean="0"/>
            </a:br>
            <a:endParaRPr lang="en-US" dirty="0" smtClean="0"/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High School Academics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Social Experience in High School 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Admissions &amp; Financial Aid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Plans for Campus Engagement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Parents’ Status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24031727"/>
              </p:ext>
            </p:extLst>
          </p:nvPr>
        </p:nvGraphicFramePr>
        <p:xfrm>
          <a:off x="462742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30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2221725"/>
            <a:ext cx="8229600" cy="4008664"/>
          </a:xfrm>
        </p:spPr>
        <p:txBody>
          <a:bodyPr/>
          <a:lstStyle/>
          <a:p>
            <a:r>
              <a:rPr lang="en-US" dirty="0" smtClean="0"/>
              <a:t>Significant factors included: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Admissions and Financial Aid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53579"/>
              </p:ext>
            </p:extLst>
          </p:nvPr>
        </p:nvGraphicFramePr>
        <p:xfrm>
          <a:off x="551409" y="2768599"/>
          <a:ext cx="7902634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1317"/>
                <a:gridCol w="3951317"/>
              </a:tblGrid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Importance to parents of student attending SBU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Could not afford first choice</a:t>
                      </a:r>
                    </a:p>
                  </a:txBody>
                  <a:tcPr/>
                </a:tc>
              </a:tr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Financial assistance</a:t>
                      </a:r>
                      <a:r>
                        <a:rPr lang="en-US" sz="2400" b="0" baseline="0" dirty="0" smtClean="0"/>
                        <a:t> from SBU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Admission through early decision</a:t>
                      </a:r>
                      <a:endParaRPr lang="en-US" sz="2400" b="0" dirty="0"/>
                    </a:p>
                  </a:txBody>
                  <a:tcPr/>
                </a:tc>
              </a:tr>
              <a:tr h="6757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Not offered financial aid by first choice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Rankings in national magazines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5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to Parents of Student Attending SBU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12456392"/>
              </p:ext>
            </p:extLst>
          </p:nvPr>
        </p:nvGraphicFramePr>
        <p:xfrm>
          <a:off x="457200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4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of Offer of Financial Aid from SBU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74820991"/>
              </p:ext>
            </p:extLst>
          </p:nvPr>
        </p:nvGraphicFramePr>
        <p:xfrm>
          <a:off x="457200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9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of No Aid Offer from 1</a:t>
            </a:r>
            <a:r>
              <a:rPr lang="en-US" baseline="30000" dirty="0" smtClean="0"/>
              <a:t>st</a:t>
            </a:r>
            <a:r>
              <a:rPr lang="en-US" dirty="0" smtClean="0"/>
              <a:t> Choice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79907474"/>
              </p:ext>
            </p:extLst>
          </p:nvPr>
        </p:nvGraphicFramePr>
        <p:xfrm>
          <a:off x="427891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8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of Unaffordability of 1</a:t>
            </a:r>
            <a:r>
              <a:rPr lang="en-US" baseline="30000" dirty="0" smtClean="0"/>
              <a:t>st</a:t>
            </a:r>
            <a:r>
              <a:rPr lang="en-US" dirty="0" smtClean="0"/>
              <a:t> Choice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54146239"/>
              </p:ext>
            </p:extLst>
          </p:nvPr>
        </p:nvGraphicFramePr>
        <p:xfrm>
          <a:off x="445258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34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of Early Action/Decision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88434992"/>
              </p:ext>
            </p:extLst>
          </p:nvPr>
        </p:nvGraphicFramePr>
        <p:xfrm>
          <a:off x="457200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57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Importance of Rankings in National Magazines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9819987"/>
              </p:ext>
            </p:extLst>
          </p:nvPr>
        </p:nvGraphicFramePr>
        <p:xfrm>
          <a:off x="443245" y="22860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18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2221725"/>
            <a:ext cx="8229600" cy="4008664"/>
          </a:xfrm>
        </p:spPr>
        <p:txBody>
          <a:bodyPr/>
          <a:lstStyle/>
          <a:p>
            <a:r>
              <a:rPr lang="en-US" dirty="0" smtClean="0"/>
              <a:t>Significant factors included: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Plans for Campus Engagement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20960"/>
              </p:ext>
            </p:extLst>
          </p:nvPr>
        </p:nvGraphicFramePr>
        <p:xfrm>
          <a:off x="551409" y="2768599"/>
          <a:ext cx="7902634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1317"/>
                <a:gridCol w="3951317"/>
              </a:tblGrid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Planned living arrangements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Plans to participate in student</a:t>
                      </a:r>
                      <a:r>
                        <a:rPr lang="en-US" sz="2400" b="0" baseline="0" dirty="0" smtClean="0"/>
                        <a:t> groups</a:t>
                      </a:r>
                      <a:endParaRPr lang="en-US" sz="2400" b="0" dirty="0" smtClean="0"/>
                    </a:p>
                  </a:txBody>
                  <a:tcPr/>
                </a:tc>
              </a:tr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Goal to participate</a:t>
                      </a:r>
                      <a:r>
                        <a:rPr lang="en-US" sz="2400" b="0" baseline="0" dirty="0" smtClean="0"/>
                        <a:t> in community action program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View on college’s right to ban controversial</a:t>
                      </a:r>
                      <a:r>
                        <a:rPr lang="en-US" sz="2400" b="0" baseline="0" dirty="0" smtClean="0"/>
                        <a:t> speakers</a:t>
                      </a:r>
                      <a:endParaRPr lang="en-US" sz="2400" b="0" dirty="0"/>
                    </a:p>
                  </a:txBody>
                  <a:tcPr/>
                </a:tc>
              </a:tr>
              <a:tr h="6757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Plans</a:t>
                      </a:r>
                      <a:r>
                        <a:rPr lang="en-US" sz="2400" b="0" baseline="0" dirty="0" smtClean="0"/>
                        <a:t> to participate in volunteer/community svc.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/>
                        <a:t>Goal to become an authority in a field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Planned Living Arrangements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02854768"/>
              </p:ext>
            </p:extLst>
          </p:nvPr>
        </p:nvGraphicFramePr>
        <p:xfrm>
          <a:off x="470848" y="24003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34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973036"/>
            <a:ext cx="8229600" cy="4008664"/>
          </a:xfrm>
        </p:spPr>
        <p:txBody>
          <a:bodyPr/>
          <a:lstStyle/>
          <a:p>
            <a:r>
              <a:rPr lang="en-US" dirty="0" smtClean="0"/>
              <a:t>CIRP Freshman Survey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Nationally benchmarked, in field since early 1970s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Administered at SBU orientation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88% response rate for freshmen entering in 2009</a:t>
            </a:r>
          </a:p>
          <a:p>
            <a:pPr marL="0" indent="0"/>
            <a:r>
              <a:rPr lang="en-US" dirty="0" smtClean="0"/>
              <a:t>Linked to graduation outcomes before 9/1/2013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996 (36%) provided IDs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48.0% grad rate of sample, compared to 46.2% overall</a:t>
            </a:r>
          </a:p>
          <a:p>
            <a:pPr marL="114300" lvl="1" indent="0">
              <a:buNone/>
            </a:pPr>
            <a:r>
              <a:rPr lang="en-US" dirty="0" smtClean="0"/>
              <a:t>2-tailed chi square test for item significance</a:t>
            </a:r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Goal to Participate in a Community Action Program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12686494"/>
              </p:ext>
            </p:extLst>
          </p:nvPr>
        </p:nvGraphicFramePr>
        <p:xfrm>
          <a:off x="435852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70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Anticipated Participation in Volunteer Work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206079047"/>
              </p:ext>
            </p:extLst>
          </p:nvPr>
        </p:nvGraphicFramePr>
        <p:xfrm>
          <a:off x="446088" y="23241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351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Anticipated Participation in Student Clubs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46137895"/>
              </p:ext>
            </p:extLst>
          </p:nvPr>
        </p:nvGraphicFramePr>
        <p:xfrm>
          <a:off x="446088" y="23241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37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496300" cy="413409"/>
          </a:xfrm>
        </p:spPr>
        <p:txBody>
          <a:bodyPr/>
          <a:lstStyle/>
          <a:p>
            <a:r>
              <a:rPr lang="en-US" dirty="0" smtClean="0"/>
              <a:t>View on College Right to Ban Controversial Speakers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09518522"/>
              </p:ext>
            </p:extLst>
          </p:nvPr>
        </p:nvGraphicFramePr>
        <p:xfrm>
          <a:off x="457200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12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496300" cy="413409"/>
          </a:xfrm>
        </p:spPr>
        <p:txBody>
          <a:bodyPr/>
          <a:lstStyle/>
          <a:p>
            <a:r>
              <a:rPr lang="en-US" dirty="0" smtClean="0"/>
              <a:t>Importance of Becoming Authority in a Field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91267020"/>
              </p:ext>
            </p:extLst>
          </p:nvPr>
        </p:nvGraphicFramePr>
        <p:xfrm>
          <a:off x="446088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0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Acknowledging caveats, results can be useful in planning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Sharing results with students / parents in programming venues may prompt discussion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Results may yield more value over time with consistent survey administration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705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SBU stack_2clr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973036"/>
            <a:ext cx="8229600" cy="4008664"/>
          </a:xfrm>
        </p:spPr>
        <p:txBody>
          <a:bodyPr/>
          <a:lstStyle/>
          <a:p>
            <a:r>
              <a:rPr lang="en-US" dirty="0" smtClean="0"/>
              <a:t>Correlation, not causation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Graduation rate outcomes are associated with, not caused by survey responses or program participation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Limitations of survey data – respondents may: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Forget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Exaggerate</a:t>
            </a:r>
          </a:p>
          <a:p>
            <a:pPr marL="10287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Lie</a:t>
            </a:r>
            <a:endParaRPr lang="en-US" dirty="0"/>
          </a:p>
          <a:p>
            <a:pPr marL="1143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5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2221725"/>
            <a:ext cx="8229600" cy="4008664"/>
          </a:xfrm>
        </p:spPr>
        <p:txBody>
          <a:bodyPr/>
          <a:lstStyle/>
          <a:p>
            <a:r>
              <a:rPr lang="en-US" dirty="0" smtClean="0"/>
              <a:t>Significant factors included: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High School Academics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39040"/>
              </p:ext>
            </p:extLst>
          </p:nvPr>
        </p:nvGraphicFramePr>
        <p:xfrm>
          <a:off x="551409" y="2768599"/>
          <a:ext cx="7902634" cy="33632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1317"/>
                <a:gridCol w="3951317"/>
              </a:tblGrid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dirty="0" smtClean="0"/>
                        <a:t>High school</a:t>
                      </a:r>
                      <a:r>
                        <a:rPr lang="en-US" sz="3200" b="1" baseline="0" dirty="0" smtClean="0"/>
                        <a:t> grades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Working with other students on class assignments</a:t>
                      </a:r>
                    </a:p>
                  </a:txBody>
                  <a:tcPr/>
                </a:tc>
              </a:tr>
              <a:tr h="81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AP Exams taken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Community service as part of class</a:t>
                      </a:r>
                      <a:endParaRPr lang="en-US" sz="2400" dirty="0"/>
                    </a:p>
                  </a:txBody>
                  <a:tcPr/>
                </a:tc>
              </a:tr>
              <a:tr h="6757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Skipping class/school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Drive to achieve</a:t>
                      </a:r>
                    </a:p>
                  </a:txBody>
                  <a:tcPr/>
                </a:tc>
              </a:tr>
              <a:tr h="6757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Taking notes during class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Self-confidence</a:t>
                      </a:r>
                      <a:r>
                        <a:rPr lang="en-US" sz="2400" baseline="0" dirty="0" smtClean="0"/>
                        <a:t> (intellectual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4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High School Grades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00087216"/>
              </p:ext>
            </p:extLst>
          </p:nvPr>
        </p:nvGraphicFramePr>
        <p:xfrm>
          <a:off x="457200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2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Number of AP Exams Taken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5165003"/>
              </p:ext>
            </p:extLst>
          </p:nvPr>
        </p:nvGraphicFramePr>
        <p:xfrm>
          <a:off x="457200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Skipping School/Class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63519908"/>
              </p:ext>
            </p:extLst>
          </p:nvPr>
        </p:nvGraphicFramePr>
        <p:xfrm>
          <a:off x="457200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368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689710"/>
            <a:ext cx="8229600" cy="413409"/>
          </a:xfrm>
        </p:spPr>
        <p:txBody>
          <a:bodyPr/>
          <a:lstStyle/>
          <a:p>
            <a:r>
              <a:rPr lang="en-US" dirty="0" smtClean="0"/>
              <a:t>Frequency of Taking Notes in Class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Four-Year Graduation Rates By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51158465"/>
              </p:ext>
            </p:extLst>
          </p:nvPr>
        </p:nvGraphicFramePr>
        <p:xfrm>
          <a:off x="446088" y="22479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9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061449H-SBU_SBM_CH_PPTtemplate_REV_0705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Stony Brook Children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614</TotalTime>
  <Words>971</Words>
  <Application>Microsoft Office PowerPoint</Application>
  <PresentationFormat>On-screen Show (4:3)</PresentationFormat>
  <Paragraphs>171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ＭＳ Ｐゴシック</vt:lpstr>
      <vt:lpstr>Arial</vt:lpstr>
      <vt:lpstr>Calibri</vt:lpstr>
      <vt:lpstr>Helvetica</vt:lpstr>
      <vt:lpstr>Lucida Grande</vt:lpstr>
      <vt:lpstr>ヒラギノ角ゴ Pro W3</vt:lpstr>
      <vt:lpstr>13061449H-SBU_SBM_CH_PPTtemplate_REV_070513</vt:lpstr>
      <vt:lpstr>Stony Brook University</vt:lpstr>
      <vt:lpstr>1_Stony Brook University</vt:lpstr>
      <vt:lpstr>Stony Brook Medicine</vt:lpstr>
      <vt:lpstr>Stony Brook Children's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Braden J Hosch</dc:creator>
  <cp:lastModifiedBy>Braden J Hosch</cp:lastModifiedBy>
  <cp:revision>63</cp:revision>
  <cp:lastPrinted>2012-02-02T20:51:24Z</cp:lastPrinted>
  <dcterms:created xsi:type="dcterms:W3CDTF">2014-01-09T19:37:43Z</dcterms:created>
  <dcterms:modified xsi:type="dcterms:W3CDTF">2014-03-13T02:22:53Z</dcterms:modified>
</cp:coreProperties>
</file>